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80" r:id="rId3"/>
    <p:sldId id="291" r:id="rId4"/>
    <p:sldId id="290" r:id="rId5"/>
    <p:sldId id="287" r:id="rId6"/>
    <p:sldId id="286" r:id="rId7"/>
    <p:sldId id="283" r:id="rId8"/>
    <p:sldId id="282" r:id="rId9"/>
  </p:sldIdLst>
  <p:sldSz cx="9156700" cy="5162550"/>
  <p:notesSz cx="9928225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38" userDrawn="1">
          <p15:clr>
            <a:srgbClr val="A4A3A4"/>
          </p15:clr>
        </p15:guide>
        <p15:guide id="2" pos="55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6262"/>
    <a:srgbClr val="545454"/>
    <a:srgbClr val="454545"/>
    <a:srgbClr val="FFE4B7"/>
    <a:srgbClr val="43B869"/>
    <a:srgbClr val="FEB338"/>
    <a:srgbClr val="57CAF7"/>
    <a:srgbClr val="E2F6FE"/>
    <a:srgbClr val="6F6F6F"/>
    <a:srgbClr val="7D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9"/>
    <p:restoredTop sz="99657" autoAdjust="0"/>
  </p:normalViewPr>
  <p:slideViewPr>
    <p:cSldViewPr>
      <p:cViewPr>
        <p:scale>
          <a:sx n="140" d="100"/>
          <a:sy n="140" d="100"/>
        </p:scale>
        <p:origin x="-714" y="-222"/>
      </p:cViewPr>
      <p:guideLst>
        <p:guide orient="horz" pos="1626"/>
        <p:guide pos="5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3B869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43B86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invertIfNegative val="0"/>
            <c:bubble3D val="0"/>
            <c:spPr>
              <a:solidFill>
                <a:srgbClr val="57CAF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3"/>
            <c:invertIfNegative val="0"/>
            <c:bubble3D val="0"/>
            <c:spPr>
              <a:solidFill>
                <a:srgbClr val="FFE4B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764069.31</c:v>
                </c:pt>
                <c:pt idx="1">
                  <c:v>1333.8</c:v>
                </c:pt>
                <c:pt idx="2">
                  <c:v>6460036.3300000001</c:v>
                </c:pt>
                <c:pt idx="3">
                  <c:v>7712179.6500000004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032128"/>
        <c:axId val="58033664"/>
      </c:barChart>
      <c:catAx>
        <c:axId val="58032128"/>
        <c:scaling>
          <c:orientation val="minMax"/>
        </c:scaling>
        <c:delete val="1"/>
        <c:axPos val="l"/>
        <c:majorTickMark val="out"/>
        <c:minorTickMark val="none"/>
        <c:tickLblPos val="nextTo"/>
        <c:crossAx val="58033664"/>
        <c:crosses val="autoZero"/>
        <c:auto val="1"/>
        <c:lblAlgn val="ctr"/>
        <c:lblOffset val="100"/>
        <c:noMultiLvlLbl val="0"/>
      </c:catAx>
      <c:valAx>
        <c:axId val="58033664"/>
        <c:scaling>
          <c:orientation val="minMax"/>
        </c:scaling>
        <c:delete val="1"/>
        <c:axPos val="b"/>
        <c:numFmt formatCode="#,##0.00" sourceLinked="1"/>
        <c:majorTickMark val="out"/>
        <c:minorTickMark val="none"/>
        <c:tickLblPos val="nextTo"/>
        <c:crossAx val="580321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2171040907699348E-2"/>
          <c:y val="0"/>
          <c:w val="0.89565820106373373"/>
          <c:h val="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цел</c:v>
                </c:pt>
              </c:strCache>
            </c:strRef>
          </c:tx>
          <c:spPr>
            <a:solidFill>
              <a:srgbClr val="FFFFFF">
                <a:lumMod val="50000"/>
              </a:srgbClr>
            </a:solidFill>
            <a:ln>
              <a:solidFill>
                <a:srgbClr val="FFC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3B869"/>
              </a:solidFill>
              <a:ln>
                <a:solidFill>
                  <a:sysClr val="window" lastClr="FFFFFF">
                    <a:lumMod val="65000"/>
                  </a:sysClr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999999"/>
              </a:solidFill>
              <a:ln>
                <a:solidFill>
                  <a:sysClr val="window" lastClr="FFFFFF">
                    <a:lumMod val="65000"/>
                  </a:sysClr>
                </a:solidFill>
              </a:ln>
            </c:spPr>
          </c:dPt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683</c:v>
                </c:pt>
                <c:pt idx="1">
                  <c:v>743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нецел</c:v>
                </c:pt>
              </c:strCache>
            </c:strRef>
          </c:tx>
          <c:spPr>
            <a:solidFill>
              <a:srgbClr val="5EC8CD"/>
            </a:solidFill>
            <a:ln>
              <a:solidFill>
                <a:sysClr val="window" lastClr="FFFFFF">
                  <a:lumMod val="65000"/>
                </a:sysClr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94D8AB"/>
              </a:solidFill>
              <a:ln>
                <a:solidFill>
                  <a:sysClr val="window" lastClr="FFFFFF">
                    <a:lumMod val="65000"/>
                  </a:sysClr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CFCFCF"/>
              </a:solidFill>
              <a:ln>
                <a:solidFill>
                  <a:sysClr val="window" lastClr="FFFFFF">
                    <a:lumMod val="65000"/>
                  </a:sysClr>
                </a:solidFill>
              </a:ln>
            </c:spPr>
          </c:dPt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1448</c:v>
                </c:pt>
                <c:pt idx="1">
                  <c:v>1647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5693696"/>
        <c:axId val="31288320"/>
      </c:barChart>
      <c:catAx>
        <c:axId val="556936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1288320"/>
        <c:crosses val="autoZero"/>
        <c:auto val="1"/>
        <c:lblAlgn val="ctr"/>
        <c:lblOffset val="100"/>
        <c:noMultiLvlLbl val="0"/>
      </c:catAx>
      <c:valAx>
        <c:axId val="31288320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one"/>
        <c:crossAx val="55693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428" cy="340721"/>
          </a:xfrm>
          <a:prstGeom prst="rect">
            <a:avLst/>
          </a:prstGeom>
        </p:spPr>
        <p:txBody>
          <a:bodyPr vert="horz" lIns="106802" tIns="53401" rIns="106802" bIns="53401" rtlCol="0"/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355" y="0"/>
            <a:ext cx="4303149" cy="340721"/>
          </a:xfrm>
          <a:prstGeom prst="rect">
            <a:avLst/>
          </a:prstGeom>
        </p:spPr>
        <p:txBody>
          <a:bodyPr vert="horz" lIns="106802" tIns="53401" rIns="106802" bIns="53401" rtlCol="0"/>
          <a:lstStyle>
            <a:lvl1pPr algn="r">
              <a:defRPr sz="1400"/>
            </a:lvl1pPr>
          </a:lstStyle>
          <a:p>
            <a:fld id="{1D64D0F1-EA14-754B-9903-393961F89662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32113" y="850900"/>
            <a:ext cx="4064000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6802" tIns="53401" rIns="106802" bIns="5340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168" y="3271330"/>
            <a:ext cx="7941891" cy="2677681"/>
          </a:xfrm>
          <a:prstGeom prst="rect">
            <a:avLst/>
          </a:prstGeom>
        </p:spPr>
        <p:txBody>
          <a:bodyPr vert="horz" lIns="106802" tIns="53401" rIns="106802" bIns="5340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956"/>
            <a:ext cx="4301428" cy="340719"/>
          </a:xfrm>
          <a:prstGeom prst="rect">
            <a:avLst/>
          </a:prstGeom>
        </p:spPr>
        <p:txBody>
          <a:bodyPr vert="horz" lIns="106802" tIns="53401" rIns="106802" bIns="53401" rtlCol="0" anchor="b"/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355" y="6456956"/>
            <a:ext cx="4303149" cy="340719"/>
          </a:xfrm>
          <a:prstGeom prst="rect">
            <a:avLst/>
          </a:prstGeom>
        </p:spPr>
        <p:txBody>
          <a:bodyPr vert="horz" lIns="106802" tIns="53401" rIns="106802" bIns="53401" rtlCol="0" anchor="b"/>
          <a:lstStyle>
            <a:lvl1pPr algn="r">
              <a:defRPr sz="1400"/>
            </a:lvl1pPr>
          </a:lstStyle>
          <a:p>
            <a:fld id="{DB4FDDE9-D213-8343-95EC-FBDA8168D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865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32113" y="850900"/>
            <a:ext cx="4064000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FDDE9-D213-8343-95EC-FBDA8168D84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66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32113" y="850900"/>
            <a:ext cx="4064000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FDDE9-D213-8343-95EC-FBDA8168D84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66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32113" y="850900"/>
            <a:ext cx="4064000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FDDE9-D213-8343-95EC-FBDA8168D84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66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32113" y="850900"/>
            <a:ext cx="4064000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FDDE9-D213-8343-95EC-FBDA8168D84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66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32113" y="850900"/>
            <a:ext cx="4064000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FDDE9-D213-8343-95EC-FBDA8168D84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66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32113" y="850900"/>
            <a:ext cx="4064000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FDDE9-D213-8343-95EC-FBDA8168D84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66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32113" y="850900"/>
            <a:ext cx="4064000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FDDE9-D213-8343-95EC-FBDA8168D84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66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6454"/>
            <a:ext cx="77724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1404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1404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4466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4466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1404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003114" y="4864697"/>
            <a:ext cx="153670" cy="201295"/>
          </a:xfrm>
          <a:custGeom>
            <a:avLst/>
            <a:gdLst/>
            <a:ahLst/>
            <a:cxnLst/>
            <a:rect l="l" t="t" r="r" b="b"/>
            <a:pathLst>
              <a:path w="153670" h="201295">
                <a:moveTo>
                  <a:pt x="153593" y="0"/>
                </a:moveTo>
                <a:lnTo>
                  <a:pt x="0" y="102311"/>
                </a:lnTo>
                <a:lnTo>
                  <a:pt x="153593" y="200736"/>
                </a:lnTo>
                <a:lnTo>
                  <a:pt x="153593" y="0"/>
                </a:lnTo>
                <a:close/>
              </a:path>
            </a:pathLst>
          </a:custGeom>
          <a:solidFill>
            <a:srgbClr val="D32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717828" y="4967008"/>
            <a:ext cx="439420" cy="190500"/>
          </a:xfrm>
          <a:custGeom>
            <a:avLst/>
            <a:gdLst/>
            <a:ahLst/>
            <a:cxnLst/>
            <a:rect l="l" t="t" r="r" b="b"/>
            <a:pathLst>
              <a:path w="439420" h="190500">
                <a:moveTo>
                  <a:pt x="285280" y="0"/>
                </a:moveTo>
                <a:lnTo>
                  <a:pt x="0" y="190080"/>
                </a:lnTo>
                <a:lnTo>
                  <a:pt x="438886" y="190080"/>
                </a:lnTo>
                <a:lnTo>
                  <a:pt x="438886" y="98424"/>
                </a:lnTo>
                <a:lnTo>
                  <a:pt x="285280" y="0"/>
                </a:lnTo>
                <a:close/>
              </a:path>
            </a:pathLst>
          </a:custGeom>
          <a:solidFill>
            <a:srgbClr val="FA34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438712" y="120168"/>
            <a:ext cx="593090" cy="408940"/>
          </a:xfrm>
          <a:custGeom>
            <a:avLst/>
            <a:gdLst/>
            <a:ahLst/>
            <a:cxnLst/>
            <a:rect l="l" t="t" r="r" b="b"/>
            <a:pathLst>
              <a:path w="593090" h="408940">
                <a:moveTo>
                  <a:pt x="590524" y="0"/>
                </a:moveTo>
                <a:lnTo>
                  <a:pt x="189839" y="0"/>
                </a:lnTo>
                <a:lnTo>
                  <a:pt x="188010" y="1130"/>
                </a:lnTo>
                <a:lnTo>
                  <a:pt x="187198" y="2946"/>
                </a:lnTo>
                <a:lnTo>
                  <a:pt x="0" y="404355"/>
                </a:lnTo>
                <a:lnTo>
                  <a:pt x="4038" y="408762"/>
                </a:lnTo>
                <a:lnTo>
                  <a:pt x="591477" y="194957"/>
                </a:lnTo>
                <a:lnTo>
                  <a:pt x="592823" y="193014"/>
                </a:lnTo>
                <a:lnTo>
                  <a:pt x="592823" y="2286"/>
                </a:lnTo>
                <a:lnTo>
                  <a:pt x="590524" y="0"/>
                </a:lnTo>
                <a:close/>
              </a:path>
            </a:pathLst>
          </a:custGeom>
          <a:solidFill>
            <a:srgbClr val="FA34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635745" y="129810"/>
            <a:ext cx="384810" cy="175260"/>
          </a:xfrm>
          <a:custGeom>
            <a:avLst/>
            <a:gdLst/>
            <a:ahLst/>
            <a:cxnLst/>
            <a:rect l="l" t="t" r="r" b="b"/>
            <a:pathLst>
              <a:path w="384809" h="175260">
                <a:moveTo>
                  <a:pt x="333578" y="123405"/>
                </a:moveTo>
                <a:lnTo>
                  <a:pt x="326402" y="123405"/>
                </a:lnTo>
                <a:lnTo>
                  <a:pt x="326402" y="174561"/>
                </a:lnTo>
                <a:lnTo>
                  <a:pt x="334683" y="174561"/>
                </a:lnTo>
                <a:lnTo>
                  <a:pt x="340052" y="155778"/>
                </a:lnTo>
                <a:lnTo>
                  <a:pt x="333578" y="155778"/>
                </a:lnTo>
                <a:lnTo>
                  <a:pt x="333578" y="123405"/>
                </a:lnTo>
                <a:close/>
              </a:path>
              <a:path w="384809" h="175260">
                <a:moveTo>
                  <a:pt x="351929" y="138506"/>
                </a:moveTo>
                <a:lnTo>
                  <a:pt x="344703" y="138506"/>
                </a:lnTo>
                <a:lnTo>
                  <a:pt x="344703" y="174561"/>
                </a:lnTo>
                <a:lnTo>
                  <a:pt x="351929" y="174561"/>
                </a:lnTo>
                <a:lnTo>
                  <a:pt x="351929" y="138506"/>
                </a:lnTo>
                <a:close/>
              </a:path>
              <a:path w="384809" h="175260">
                <a:moveTo>
                  <a:pt x="351929" y="123405"/>
                </a:moveTo>
                <a:lnTo>
                  <a:pt x="343077" y="123405"/>
                </a:lnTo>
                <a:lnTo>
                  <a:pt x="336524" y="144525"/>
                </a:lnTo>
                <a:lnTo>
                  <a:pt x="333578" y="155778"/>
                </a:lnTo>
                <a:lnTo>
                  <a:pt x="340052" y="155778"/>
                </a:lnTo>
                <a:lnTo>
                  <a:pt x="341388" y="151104"/>
                </a:lnTo>
                <a:lnTo>
                  <a:pt x="344703" y="138506"/>
                </a:lnTo>
                <a:lnTo>
                  <a:pt x="351929" y="138506"/>
                </a:lnTo>
                <a:lnTo>
                  <a:pt x="351929" y="123405"/>
                </a:lnTo>
                <a:close/>
              </a:path>
              <a:path w="384809" h="175260">
                <a:moveTo>
                  <a:pt x="316598" y="122821"/>
                </a:moveTo>
                <a:lnTo>
                  <a:pt x="300786" y="122821"/>
                </a:lnTo>
                <a:lnTo>
                  <a:pt x="296710" y="127507"/>
                </a:lnTo>
                <a:lnTo>
                  <a:pt x="296710" y="170472"/>
                </a:lnTo>
                <a:lnTo>
                  <a:pt x="300786" y="175158"/>
                </a:lnTo>
                <a:lnTo>
                  <a:pt x="316598" y="175158"/>
                </a:lnTo>
                <a:lnTo>
                  <a:pt x="320687" y="170472"/>
                </a:lnTo>
                <a:lnTo>
                  <a:pt x="320687" y="167766"/>
                </a:lnTo>
                <a:lnTo>
                  <a:pt x="306362" y="167766"/>
                </a:lnTo>
                <a:lnTo>
                  <a:pt x="304723" y="166471"/>
                </a:lnTo>
                <a:lnTo>
                  <a:pt x="304723" y="131521"/>
                </a:lnTo>
                <a:lnTo>
                  <a:pt x="306362" y="130098"/>
                </a:lnTo>
                <a:lnTo>
                  <a:pt x="320687" y="130098"/>
                </a:lnTo>
                <a:lnTo>
                  <a:pt x="320687" y="127507"/>
                </a:lnTo>
                <a:lnTo>
                  <a:pt x="316598" y="122821"/>
                </a:lnTo>
                <a:close/>
              </a:path>
              <a:path w="384809" h="175260">
                <a:moveTo>
                  <a:pt x="320687" y="155486"/>
                </a:moveTo>
                <a:lnTo>
                  <a:pt x="313067" y="155486"/>
                </a:lnTo>
                <a:lnTo>
                  <a:pt x="313067" y="166471"/>
                </a:lnTo>
                <a:lnTo>
                  <a:pt x="311467" y="167766"/>
                </a:lnTo>
                <a:lnTo>
                  <a:pt x="320687" y="167766"/>
                </a:lnTo>
                <a:lnTo>
                  <a:pt x="320687" y="155486"/>
                </a:lnTo>
                <a:close/>
              </a:path>
              <a:path w="384809" h="175260">
                <a:moveTo>
                  <a:pt x="320687" y="130098"/>
                </a:moveTo>
                <a:lnTo>
                  <a:pt x="311467" y="130098"/>
                </a:lnTo>
                <a:lnTo>
                  <a:pt x="313067" y="131521"/>
                </a:lnTo>
                <a:lnTo>
                  <a:pt x="313067" y="140652"/>
                </a:lnTo>
                <a:lnTo>
                  <a:pt x="320687" y="140652"/>
                </a:lnTo>
                <a:lnTo>
                  <a:pt x="320687" y="130098"/>
                </a:lnTo>
                <a:close/>
              </a:path>
              <a:path w="384809" h="175260">
                <a:moveTo>
                  <a:pt x="287172" y="122821"/>
                </a:moveTo>
                <a:lnTo>
                  <a:pt x="271373" y="122821"/>
                </a:lnTo>
                <a:lnTo>
                  <a:pt x="267284" y="127507"/>
                </a:lnTo>
                <a:lnTo>
                  <a:pt x="267284" y="170472"/>
                </a:lnTo>
                <a:lnTo>
                  <a:pt x="271373" y="175158"/>
                </a:lnTo>
                <a:lnTo>
                  <a:pt x="287172" y="175158"/>
                </a:lnTo>
                <a:lnTo>
                  <a:pt x="291274" y="170472"/>
                </a:lnTo>
                <a:lnTo>
                  <a:pt x="291274" y="167766"/>
                </a:lnTo>
                <a:lnTo>
                  <a:pt x="276961" y="167766"/>
                </a:lnTo>
                <a:lnTo>
                  <a:pt x="275348" y="166471"/>
                </a:lnTo>
                <a:lnTo>
                  <a:pt x="275348" y="131521"/>
                </a:lnTo>
                <a:lnTo>
                  <a:pt x="276961" y="130098"/>
                </a:lnTo>
                <a:lnTo>
                  <a:pt x="291274" y="130098"/>
                </a:lnTo>
                <a:lnTo>
                  <a:pt x="291274" y="127507"/>
                </a:lnTo>
                <a:lnTo>
                  <a:pt x="287172" y="122821"/>
                </a:lnTo>
                <a:close/>
              </a:path>
              <a:path w="384809" h="175260">
                <a:moveTo>
                  <a:pt x="291274" y="155486"/>
                </a:moveTo>
                <a:lnTo>
                  <a:pt x="283654" y="155486"/>
                </a:lnTo>
                <a:lnTo>
                  <a:pt x="283654" y="166471"/>
                </a:lnTo>
                <a:lnTo>
                  <a:pt x="282041" y="167766"/>
                </a:lnTo>
                <a:lnTo>
                  <a:pt x="291274" y="167766"/>
                </a:lnTo>
                <a:lnTo>
                  <a:pt x="291274" y="155486"/>
                </a:lnTo>
                <a:close/>
              </a:path>
              <a:path w="384809" h="175260">
                <a:moveTo>
                  <a:pt x="291274" y="130098"/>
                </a:moveTo>
                <a:lnTo>
                  <a:pt x="282041" y="130098"/>
                </a:lnTo>
                <a:lnTo>
                  <a:pt x="283654" y="131521"/>
                </a:lnTo>
                <a:lnTo>
                  <a:pt x="283654" y="140652"/>
                </a:lnTo>
                <a:lnTo>
                  <a:pt x="291274" y="140652"/>
                </a:lnTo>
                <a:lnTo>
                  <a:pt x="291274" y="130098"/>
                </a:lnTo>
                <a:close/>
              </a:path>
              <a:path w="384809" h="175260">
                <a:moveTo>
                  <a:pt x="228460" y="123405"/>
                </a:moveTo>
                <a:lnTo>
                  <a:pt x="208559" y="123405"/>
                </a:lnTo>
                <a:lnTo>
                  <a:pt x="208559" y="174561"/>
                </a:lnTo>
                <a:lnTo>
                  <a:pt x="216598" y="174561"/>
                </a:lnTo>
                <a:lnTo>
                  <a:pt x="216598" y="155346"/>
                </a:lnTo>
                <a:lnTo>
                  <a:pt x="228460" y="155346"/>
                </a:lnTo>
                <a:lnTo>
                  <a:pt x="232384" y="150914"/>
                </a:lnTo>
                <a:lnTo>
                  <a:pt x="232384" y="148031"/>
                </a:lnTo>
                <a:lnTo>
                  <a:pt x="216598" y="148031"/>
                </a:lnTo>
                <a:lnTo>
                  <a:pt x="216598" y="130708"/>
                </a:lnTo>
                <a:lnTo>
                  <a:pt x="232384" y="130708"/>
                </a:lnTo>
                <a:lnTo>
                  <a:pt x="232384" y="127850"/>
                </a:lnTo>
                <a:lnTo>
                  <a:pt x="228460" y="123405"/>
                </a:lnTo>
                <a:close/>
              </a:path>
              <a:path w="384809" h="175260">
                <a:moveTo>
                  <a:pt x="232384" y="130708"/>
                </a:moveTo>
                <a:lnTo>
                  <a:pt x="222961" y="130708"/>
                </a:lnTo>
                <a:lnTo>
                  <a:pt x="224370" y="131876"/>
                </a:lnTo>
                <a:lnTo>
                  <a:pt x="224370" y="146862"/>
                </a:lnTo>
                <a:lnTo>
                  <a:pt x="222961" y="148031"/>
                </a:lnTo>
                <a:lnTo>
                  <a:pt x="232384" y="148031"/>
                </a:lnTo>
                <a:lnTo>
                  <a:pt x="232384" y="130708"/>
                </a:lnTo>
                <a:close/>
              </a:path>
              <a:path w="384809" h="175260">
                <a:moveTo>
                  <a:pt x="257416" y="122821"/>
                </a:moveTo>
                <a:lnTo>
                  <a:pt x="241604" y="122821"/>
                </a:lnTo>
                <a:lnTo>
                  <a:pt x="237324" y="127507"/>
                </a:lnTo>
                <a:lnTo>
                  <a:pt x="237324" y="170472"/>
                </a:lnTo>
                <a:lnTo>
                  <a:pt x="241604" y="175158"/>
                </a:lnTo>
                <a:lnTo>
                  <a:pt x="257416" y="175158"/>
                </a:lnTo>
                <a:lnTo>
                  <a:pt x="261721" y="170472"/>
                </a:lnTo>
                <a:lnTo>
                  <a:pt x="261721" y="167843"/>
                </a:lnTo>
                <a:lnTo>
                  <a:pt x="246964" y="167843"/>
                </a:lnTo>
                <a:lnTo>
                  <a:pt x="245338" y="166471"/>
                </a:lnTo>
                <a:lnTo>
                  <a:pt x="245338" y="131521"/>
                </a:lnTo>
                <a:lnTo>
                  <a:pt x="246964" y="130098"/>
                </a:lnTo>
                <a:lnTo>
                  <a:pt x="261721" y="130098"/>
                </a:lnTo>
                <a:lnTo>
                  <a:pt x="261721" y="127507"/>
                </a:lnTo>
                <a:lnTo>
                  <a:pt x="257416" y="122821"/>
                </a:lnTo>
                <a:close/>
              </a:path>
              <a:path w="384809" h="175260">
                <a:moveTo>
                  <a:pt x="261721" y="130098"/>
                </a:moveTo>
                <a:lnTo>
                  <a:pt x="252095" y="130098"/>
                </a:lnTo>
                <a:lnTo>
                  <a:pt x="253695" y="131521"/>
                </a:lnTo>
                <a:lnTo>
                  <a:pt x="253695" y="166471"/>
                </a:lnTo>
                <a:lnTo>
                  <a:pt x="252095" y="167843"/>
                </a:lnTo>
                <a:lnTo>
                  <a:pt x="261721" y="167843"/>
                </a:lnTo>
                <a:lnTo>
                  <a:pt x="261721" y="130098"/>
                </a:lnTo>
                <a:close/>
              </a:path>
              <a:path w="384809" h="175260">
                <a:moveTo>
                  <a:pt x="365442" y="123405"/>
                </a:moveTo>
                <a:lnTo>
                  <a:pt x="358267" y="123405"/>
                </a:lnTo>
                <a:lnTo>
                  <a:pt x="358267" y="174561"/>
                </a:lnTo>
                <a:lnTo>
                  <a:pt x="366509" y="174561"/>
                </a:lnTo>
                <a:lnTo>
                  <a:pt x="371929" y="155778"/>
                </a:lnTo>
                <a:lnTo>
                  <a:pt x="365442" y="155778"/>
                </a:lnTo>
                <a:lnTo>
                  <a:pt x="365442" y="123405"/>
                </a:lnTo>
                <a:close/>
              </a:path>
              <a:path w="384809" h="175260">
                <a:moveTo>
                  <a:pt x="383819" y="138506"/>
                </a:moveTo>
                <a:lnTo>
                  <a:pt x="376542" y="138506"/>
                </a:lnTo>
                <a:lnTo>
                  <a:pt x="376542" y="174561"/>
                </a:lnTo>
                <a:lnTo>
                  <a:pt x="383819" y="174561"/>
                </a:lnTo>
                <a:lnTo>
                  <a:pt x="383819" y="138506"/>
                </a:lnTo>
                <a:close/>
              </a:path>
              <a:path w="384809" h="175260">
                <a:moveTo>
                  <a:pt x="383819" y="123405"/>
                </a:moveTo>
                <a:lnTo>
                  <a:pt x="374942" y="123405"/>
                </a:lnTo>
                <a:lnTo>
                  <a:pt x="368363" y="144525"/>
                </a:lnTo>
                <a:lnTo>
                  <a:pt x="365442" y="155778"/>
                </a:lnTo>
                <a:lnTo>
                  <a:pt x="371929" y="155778"/>
                </a:lnTo>
                <a:lnTo>
                  <a:pt x="373278" y="151104"/>
                </a:lnTo>
                <a:lnTo>
                  <a:pt x="376542" y="138506"/>
                </a:lnTo>
                <a:lnTo>
                  <a:pt x="383819" y="138506"/>
                </a:lnTo>
                <a:lnTo>
                  <a:pt x="383819" y="123405"/>
                </a:lnTo>
                <a:close/>
              </a:path>
              <a:path w="384809" h="175260">
                <a:moveTo>
                  <a:pt x="248577" y="61429"/>
                </a:moveTo>
                <a:lnTo>
                  <a:pt x="232778" y="61429"/>
                </a:lnTo>
                <a:lnTo>
                  <a:pt x="228460" y="66078"/>
                </a:lnTo>
                <a:lnTo>
                  <a:pt x="228460" y="109067"/>
                </a:lnTo>
                <a:lnTo>
                  <a:pt x="232778" y="113741"/>
                </a:lnTo>
                <a:lnTo>
                  <a:pt x="248577" y="113741"/>
                </a:lnTo>
                <a:lnTo>
                  <a:pt x="252895" y="109067"/>
                </a:lnTo>
                <a:lnTo>
                  <a:pt x="252895" y="106451"/>
                </a:lnTo>
                <a:lnTo>
                  <a:pt x="238112" y="106451"/>
                </a:lnTo>
                <a:lnTo>
                  <a:pt x="236524" y="105054"/>
                </a:lnTo>
                <a:lnTo>
                  <a:pt x="236524" y="70091"/>
                </a:lnTo>
                <a:lnTo>
                  <a:pt x="238112" y="68706"/>
                </a:lnTo>
                <a:lnTo>
                  <a:pt x="252895" y="68706"/>
                </a:lnTo>
                <a:lnTo>
                  <a:pt x="252895" y="66078"/>
                </a:lnTo>
                <a:lnTo>
                  <a:pt x="248577" y="61429"/>
                </a:lnTo>
                <a:close/>
              </a:path>
              <a:path w="384809" h="175260">
                <a:moveTo>
                  <a:pt x="252895" y="68706"/>
                </a:moveTo>
                <a:lnTo>
                  <a:pt x="243243" y="68706"/>
                </a:lnTo>
                <a:lnTo>
                  <a:pt x="244868" y="70091"/>
                </a:lnTo>
                <a:lnTo>
                  <a:pt x="244868" y="105054"/>
                </a:lnTo>
                <a:lnTo>
                  <a:pt x="243243" y="106451"/>
                </a:lnTo>
                <a:lnTo>
                  <a:pt x="252895" y="106451"/>
                </a:lnTo>
                <a:lnTo>
                  <a:pt x="252895" y="68706"/>
                </a:lnTo>
                <a:close/>
              </a:path>
              <a:path w="384809" h="175260">
                <a:moveTo>
                  <a:pt x="383819" y="62001"/>
                </a:moveTo>
                <a:lnTo>
                  <a:pt x="375754" y="62001"/>
                </a:lnTo>
                <a:lnTo>
                  <a:pt x="375754" y="113169"/>
                </a:lnTo>
                <a:lnTo>
                  <a:pt x="383819" y="113169"/>
                </a:lnTo>
                <a:lnTo>
                  <a:pt x="383819" y="62001"/>
                </a:lnTo>
                <a:close/>
              </a:path>
              <a:path w="384809" h="175260">
                <a:moveTo>
                  <a:pt x="193344" y="62001"/>
                </a:moveTo>
                <a:lnTo>
                  <a:pt x="167957" y="62001"/>
                </a:lnTo>
                <a:lnTo>
                  <a:pt x="167957" y="113169"/>
                </a:lnTo>
                <a:lnTo>
                  <a:pt x="175983" y="113169"/>
                </a:lnTo>
                <a:lnTo>
                  <a:pt x="175983" y="69316"/>
                </a:lnTo>
                <a:lnTo>
                  <a:pt x="193344" y="69316"/>
                </a:lnTo>
                <a:lnTo>
                  <a:pt x="193344" y="62001"/>
                </a:lnTo>
                <a:close/>
              </a:path>
              <a:path w="384809" h="175260">
                <a:moveTo>
                  <a:pt x="193344" y="69316"/>
                </a:moveTo>
                <a:lnTo>
                  <a:pt x="185140" y="69316"/>
                </a:lnTo>
                <a:lnTo>
                  <a:pt x="185140" y="113169"/>
                </a:lnTo>
                <a:lnTo>
                  <a:pt x="193344" y="113169"/>
                </a:lnTo>
                <a:lnTo>
                  <a:pt x="193344" y="69316"/>
                </a:lnTo>
                <a:close/>
              </a:path>
              <a:path w="384809" h="175260">
                <a:moveTo>
                  <a:pt x="219633" y="62001"/>
                </a:moveTo>
                <a:lnTo>
                  <a:pt x="199745" y="62001"/>
                </a:lnTo>
                <a:lnTo>
                  <a:pt x="199745" y="113169"/>
                </a:lnTo>
                <a:lnTo>
                  <a:pt x="207784" y="113169"/>
                </a:lnTo>
                <a:lnTo>
                  <a:pt x="207784" y="93954"/>
                </a:lnTo>
                <a:lnTo>
                  <a:pt x="219633" y="93954"/>
                </a:lnTo>
                <a:lnTo>
                  <a:pt x="223558" y="89484"/>
                </a:lnTo>
                <a:lnTo>
                  <a:pt x="223558" y="86626"/>
                </a:lnTo>
                <a:lnTo>
                  <a:pt x="207784" y="86626"/>
                </a:lnTo>
                <a:lnTo>
                  <a:pt x="207784" y="69316"/>
                </a:lnTo>
                <a:lnTo>
                  <a:pt x="223558" y="69316"/>
                </a:lnTo>
                <a:lnTo>
                  <a:pt x="223558" y="66459"/>
                </a:lnTo>
                <a:lnTo>
                  <a:pt x="219633" y="62001"/>
                </a:lnTo>
                <a:close/>
              </a:path>
              <a:path w="384809" h="175260">
                <a:moveTo>
                  <a:pt x="223558" y="69316"/>
                </a:moveTo>
                <a:lnTo>
                  <a:pt x="214147" y="69316"/>
                </a:lnTo>
                <a:lnTo>
                  <a:pt x="215544" y="70484"/>
                </a:lnTo>
                <a:lnTo>
                  <a:pt x="215544" y="85470"/>
                </a:lnTo>
                <a:lnTo>
                  <a:pt x="214147" y="86626"/>
                </a:lnTo>
                <a:lnTo>
                  <a:pt x="223558" y="86626"/>
                </a:lnTo>
                <a:lnTo>
                  <a:pt x="223558" y="69316"/>
                </a:lnTo>
                <a:close/>
              </a:path>
              <a:path w="384809" h="175260">
                <a:moveTo>
                  <a:pt x="355358" y="62001"/>
                </a:moveTo>
                <a:lnTo>
                  <a:pt x="347306" y="62001"/>
                </a:lnTo>
                <a:lnTo>
                  <a:pt x="347306" y="113169"/>
                </a:lnTo>
                <a:lnTo>
                  <a:pt x="367195" y="113169"/>
                </a:lnTo>
                <a:lnTo>
                  <a:pt x="371157" y="108699"/>
                </a:lnTo>
                <a:lnTo>
                  <a:pt x="371157" y="105854"/>
                </a:lnTo>
                <a:lnTo>
                  <a:pt x="355358" y="105854"/>
                </a:lnTo>
                <a:lnTo>
                  <a:pt x="355358" y="88531"/>
                </a:lnTo>
                <a:lnTo>
                  <a:pt x="371157" y="88531"/>
                </a:lnTo>
                <a:lnTo>
                  <a:pt x="371157" y="85674"/>
                </a:lnTo>
                <a:lnTo>
                  <a:pt x="367195" y="81216"/>
                </a:lnTo>
                <a:lnTo>
                  <a:pt x="355358" y="81216"/>
                </a:lnTo>
                <a:lnTo>
                  <a:pt x="355358" y="62001"/>
                </a:lnTo>
                <a:close/>
              </a:path>
              <a:path w="384809" h="175260">
                <a:moveTo>
                  <a:pt x="371157" y="88531"/>
                </a:moveTo>
                <a:lnTo>
                  <a:pt x="361721" y="88531"/>
                </a:lnTo>
                <a:lnTo>
                  <a:pt x="363105" y="89712"/>
                </a:lnTo>
                <a:lnTo>
                  <a:pt x="363105" y="104686"/>
                </a:lnTo>
                <a:lnTo>
                  <a:pt x="361721" y="105854"/>
                </a:lnTo>
                <a:lnTo>
                  <a:pt x="371157" y="105854"/>
                </a:lnTo>
                <a:lnTo>
                  <a:pt x="371157" y="88531"/>
                </a:lnTo>
                <a:close/>
              </a:path>
              <a:path w="384809" h="175260">
                <a:moveTo>
                  <a:pt x="333794" y="69316"/>
                </a:moveTo>
                <a:lnTo>
                  <a:pt x="325716" y="69316"/>
                </a:lnTo>
                <a:lnTo>
                  <a:pt x="325716" y="113169"/>
                </a:lnTo>
                <a:lnTo>
                  <a:pt x="333794" y="113169"/>
                </a:lnTo>
                <a:lnTo>
                  <a:pt x="333794" y="69316"/>
                </a:lnTo>
                <a:close/>
              </a:path>
              <a:path w="384809" h="175260">
                <a:moveTo>
                  <a:pt x="342214" y="62001"/>
                </a:moveTo>
                <a:lnTo>
                  <a:pt x="317360" y="62001"/>
                </a:lnTo>
                <a:lnTo>
                  <a:pt x="317360" y="69316"/>
                </a:lnTo>
                <a:lnTo>
                  <a:pt x="342214" y="69316"/>
                </a:lnTo>
                <a:lnTo>
                  <a:pt x="342214" y="62001"/>
                </a:lnTo>
                <a:close/>
              </a:path>
              <a:path w="384809" h="175260">
                <a:moveTo>
                  <a:pt x="294665" y="62001"/>
                </a:moveTo>
                <a:lnTo>
                  <a:pt x="286626" y="62001"/>
                </a:lnTo>
                <a:lnTo>
                  <a:pt x="286626" y="113169"/>
                </a:lnTo>
                <a:lnTo>
                  <a:pt x="294665" y="113169"/>
                </a:lnTo>
                <a:lnTo>
                  <a:pt x="294665" y="97459"/>
                </a:lnTo>
                <a:lnTo>
                  <a:pt x="297154" y="92760"/>
                </a:lnTo>
                <a:lnTo>
                  <a:pt x="305177" y="92760"/>
                </a:lnTo>
                <a:lnTo>
                  <a:pt x="302044" y="84823"/>
                </a:lnTo>
                <a:lnTo>
                  <a:pt x="302311" y="84277"/>
                </a:lnTo>
                <a:lnTo>
                  <a:pt x="294665" y="84277"/>
                </a:lnTo>
                <a:lnTo>
                  <a:pt x="294665" y="62001"/>
                </a:lnTo>
                <a:close/>
              </a:path>
              <a:path w="384809" h="175260">
                <a:moveTo>
                  <a:pt x="305177" y="92760"/>
                </a:moveTo>
                <a:lnTo>
                  <a:pt x="297154" y="92760"/>
                </a:lnTo>
                <a:lnTo>
                  <a:pt x="304990" y="113169"/>
                </a:lnTo>
                <a:lnTo>
                  <a:pt x="313232" y="113169"/>
                </a:lnTo>
                <a:lnTo>
                  <a:pt x="305177" y="92760"/>
                </a:lnTo>
                <a:close/>
              </a:path>
              <a:path w="384809" h="175260">
                <a:moveTo>
                  <a:pt x="313232" y="62001"/>
                </a:moveTo>
                <a:lnTo>
                  <a:pt x="305181" y="62001"/>
                </a:lnTo>
                <a:lnTo>
                  <a:pt x="294665" y="84277"/>
                </a:lnTo>
                <a:lnTo>
                  <a:pt x="302311" y="84277"/>
                </a:lnTo>
                <a:lnTo>
                  <a:pt x="313232" y="62001"/>
                </a:lnTo>
                <a:close/>
              </a:path>
              <a:path w="384809" h="175260">
                <a:moveTo>
                  <a:pt x="280860" y="62001"/>
                </a:moveTo>
                <a:lnTo>
                  <a:pt x="258914" y="62001"/>
                </a:lnTo>
                <a:lnTo>
                  <a:pt x="258914" y="113169"/>
                </a:lnTo>
                <a:lnTo>
                  <a:pt x="280860" y="113169"/>
                </a:lnTo>
                <a:lnTo>
                  <a:pt x="280860" y="105854"/>
                </a:lnTo>
                <a:lnTo>
                  <a:pt x="266941" y="105854"/>
                </a:lnTo>
                <a:lnTo>
                  <a:pt x="266941" y="90868"/>
                </a:lnTo>
                <a:lnTo>
                  <a:pt x="277990" y="90868"/>
                </a:lnTo>
                <a:lnTo>
                  <a:pt x="277990" y="83565"/>
                </a:lnTo>
                <a:lnTo>
                  <a:pt x="266941" y="83565"/>
                </a:lnTo>
                <a:lnTo>
                  <a:pt x="266941" y="69316"/>
                </a:lnTo>
                <a:lnTo>
                  <a:pt x="280860" y="69316"/>
                </a:lnTo>
                <a:lnTo>
                  <a:pt x="280860" y="62001"/>
                </a:lnTo>
                <a:close/>
              </a:path>
              <a:path w="384809" h="175260">
                <a:moveTo>
                  <a:pt x="168046" y="609"/>
                </a:moveTo>
                <a:lnTo>
                  <a:pt x="160032" y="609"/>
                </a:lnTo>
                <a:lnTo>
                  <a:pt x="160032" y="51739"/>
                </a:lnTo>
                <a:lnTo>
                  <a:pt x="168046" y="51739"/>
                </a:lnTo>
                <a:lnTo>
                  <a:pt x="168046" y="29819"/>
                </a:lnTo>
                <a:lnTo>
                  <a:pt x="185369" y="29819"/>
                </a:lnTo>
                <a:lnTo>
                  <a:pt x="185369" y="22504"/>
                </a:lnTo>
                <a:lnTo>
                  <a:pt x="168046" y="22504"/>
                </a:lnTo>
                <a:lnTo>
                  <a:pt x="168046" y="609"/>
                </a:lnTo>
                <a:close/>
              </a:path>
              <a:path w="384809" h="175260">
                <a:moveTo>
                  <a:pt x="185369" y="29819"/>
                </a:moveTo>
                <a:lnTo>
                  <a:pt x="177190" y="29819"/>
                </a:lnTo>
                <a:lnTo>
                  <a:pt x="177190" y="51739"/>
                </a:lnTo>
                <a:lnTo>
                  <a:pt x="185369" y="51739"/>
                </a:lnTo>
                <a:lnTo>
                  <a:pt x="185369" y="29819"/>
                </a:lnTo>
                <a:close/>
              </a:path>
              <a:path w="384809" h="175260">
                <a:moveTo>
                  <a:pt x="185369" y="609"/>
                </a:moveTo>
                <a:lnTo>
                  <a:pt x="177190" y="609"/>
                </a:lnTo>
                <a:lnTo>
                  <a:pt x="177190" y="22504"/>
                </a:lnTo>
                <a:lnTo>
                  <a:pt x="185369" y="22504"/>
                </a:lnTo>
                <a:lnTo>
                  <a:pt x="185369" y="609"/>
                </a:lnTo>
                <a:close/>
              </a:path>
              <a:path w="384809" h="175260">
                <a:moveTo>
                  <a:pt x="149682" y="0"/>
                </a:moveTo>
                <a:lnTo>
                  <a:pt x="133908" y="0"/>
                </a:lnTo>
                <a:lnTo>
                  <a:pt x="129565" y="4686"/>
                </a:lnTo>
                <a:lnTo>
                  <a:pt x="129565" y="47650"/>
                </a:lnTo>
                <a:lnTo>
                  <a:pt x="133908" y="52349"/>
                </a:lnTo>
                <a:lnTo>
                  <a:pt x="149682" y="52349"/>
                </a:lnTo>
                <a:lnTo>
                  <a:pt x="154000" y="47650"/>
                </a:lnTo>
                <a:lnTo>
                  <a:pt x="154000" y="45021"/>
                </a:lnTo>
                <a:lnTo>
                  <a:pt x="139242" y="45021"/>
                </a:lnTo>
                <a:lnTo>
                  <a:pt x="137629" y="43649"/>
                </a:lnTo>
                <a:lnTo>
                  <a:pt x="137629" y="8699"/>
                </a:lnTo>
                <a:lnTo>
                  <a:pt x="139242" y="7315"/>
                </a:lnTo>
                <a:lnTo>
                  <a:pt x="154000" y="7315"/>
                </a:lnTo>
                <a:lnTo>
                  <a:pt x="154000" y="4686"/>
                </a:lnTo>
                <a:lnTo>
                  <a:pt x="149682" y="0"/>
                </a:lnTo>
                <a:close/>
              </a:path>
              <a:path w="384809" h="175260">
                <a:moveTo>
                  <a:pt x="154000" y="7315"/>
                </a:moveTo>
                <a:lnTo>
                  <a:pt x="144348" y="7315"/>
                </a:lnTo>
                <a:lnTo>
                  <a:pt x="145923" y="8699"/>
                </a:lnTo>
                <a:lnTo>
                  <a:pt x="145923" y="43649"/>
                </a:lnTo>
                <a:lnTo>
                  <a:pt x="144348" y="45021"/>
                </a:lnTo>
                <a:lnTo>
                  <a:pt x="154000" y="45021"/>
                </a:lnTo>
                <a:lnTo>
                  <a:pt x="154000" y="7315"/>
                </a:lnTo>
                <a:close/>
              </a:path>
              <a:path w="384809" h="175260">
                <a:moveTo>
                  <a:pt x="384670" y="609"/>
                </a:moveTo>
                <a:lnTo>
                  <a:pt x="362737" y="609"/>
                </a:lnTo>
                <a:lnTo>
                  <a:pt x="362737" y="51739"/>
                </a:lnTo>
                <a:lnTo>
                  <a:pt x="384670" y="51739"/>
                </a:lnTo>
                <a:lnTo>
                  <a:pt x="384670" y="44449"/>
                </a:lnTo>
                <a:lnTo>
                  <a:pt x="370751" y="44449"/>
                </a:lnTo>
                <a:lnTo>
                  <a:pt x="370751" y="29451"/>
                </a:lnTo>
                <a:lnTo>
                  <a:pt x="381838" y="29451"/>
                </a:lnTo>
                <a:lnTo>
                  <a:pt x="381838" y="22148"/>
                </a:lnTo>
                <a:lnTo>
                  <a:pt x="370751" y="22148"/>
                </a:lnTo>
                <a:lnTo>
                  <a:pt x="370751" y="7899"/>
                </a:lnTo>
                <a:lnTo>
                  <a:pt x="384670" y="7899"/>
                </a:lnTo>
                <a:lnTo>
                  <a:pt x="384670" y="609"/>
                </a:lnTo>
                <a:close/>
              </a:path>
              <a:path w="384809" h="175260">
                <a:moveTo>
                  <a:pt x="210527" y="609"/>
                </a:moveTo>
                <a:lnTo>
                  <a:pt x="198767" y="609"/>
                </a:lnTo>
                <a:lnTo>
                  <a:pt x="190563" y="51739"/>
                </a:lnTo>
                <a:lnTo>
                  <a:pt x="197942" y="51739"/>
                </a:lnTo>
                <a:lnTo>
                  <a:pt x="199364" y="42481"/>
                </a:lnTo>
                <a:lnTo>
                  <a:pt x="217256" y="42481"/>
                </a:lnTo>
                <a:lnTo>
                  <a:pt x="216140" y="35534"/>
                </a:lnTo>
                <a:lnTo>
                  <a:pt x="200380" y="35534"/>
                </a:lnTo>
                <a:lnTo>
                  <a:pt x="204254" y="9664"/>
                </a:lnTo>
                <a:lnTo>
                  <a:pt x="211983" y="9664"/>
                </a:lnTo>
                <a:lnTo>
                  <a:pt x="210527" y="609"/>
                </a:lnTo>
                <a:close/>
              </a:path>
              <a:path w="384809" h="175260">
                <a:moveTo>
                  <a:pt x="217256" y="42481"/>
                </a:moveTo>
                <a:lnTo>
                  <a:pt x="209219" y="42481"/>
                </a:lnTo>
                <a:lnTo>
                  <a:pt x="210629" y="51739"/>
                </a:lnTo>
                <a:lnTo>
                  <a:pt x="218744" y="51739"/>
                </a:lnTo>
                <a:lnTo>
                  <a:pt x="217256" y="42481"/>
                </a:lnTo>
                <a:close/>
              </a:path>
              <a:path w="384809" h="175260">
                <a:moveTo>
                  <a:pt x="211983" y="9664"/>
                </a:moveTo>
                <a:lnTo>
                  <a:pt x="204254" y="9664"/>
                </a:lnTo>
                <a:lnTo>
                  <a:pt x="208127" y="35534"/>
                </a:lnTo>
                <a:lnTo>
                  <a:pt x="216140" y="35534"/>
                </a:lnTo>
                <a:lnTo>
                  <a:pt x="211983" y="9664"/>
                </a:lnTo>
                <a:close/>
              </a:path>
              <a:path w="384809" h="175260">
                <a:moveTo>
                  <a:pt x="71742" y="609"/>
                </a:moveTo>
                <a:lnTo>
                  <a:pt x="63690" y="609"/>
                </a:lnTo>
                <a:lnTo>
                  <a:pt x="63690" y="51739"/>
                </a:lnTo>
                <a:lnTo>
                  <a:pt x="84747" y="51739"/>
                </a:lnTo>
                <a:lnTo>
                  <a:pt x="84747" y="58623"/>
                </a:lnTo>
                <a:lnTo>
                  <a:pt x="92570" y="58623"/>
                </a:lnTo>
                <a:lnTo>
                  <a:pt x="92570" y="44602"/>
                </a:lnTo>
                <a:lnTo>
                  <a:pt x="89077" y="44602"/>
                </a:lnTo>
                <a:lnTo>
                  <a:pt x="89077" y="44449"/>
                </a:lnTo>
                <a:lnTo>
                  <a:pt x="71742" y="44449"/>
                </a:lnTo>
                <a:lnTo>
                  <a:pt x="71742" y="609"/>
                </a:lnTo>
                <a:close/>
              </a:path>
              <a:path w="384809" h="175260">
                <a:moveTo>
                  <a:pt x="89077" y="609"/>
                </a:moveTo>
                <a:lnTo>
                  <a:pt x="80873" y="609"/>
                </a:lnTo>
                <a:lnTo>
                  <a:pt x="80873" y="44449"/>
                </a:lnTo>
                <a:lnTo>
                  <a:pt x="89077" y="44449"/>
                </a:lnTo>
                <a:lnTo>
                  <a:pt x="89077" y="609"/>
                </a:lnTo>
                <a:close/>
              </a:path>
              <a:path w="384809" h="175260">
                <a:moveTo>
                  <a:pt x="296049" y="609"/>
                </a:moveTo>
                <a:lnTo>
                  <a:pt x="288036" y="609"/>
                </a:lnTo>
                <a:lnTo>
                  <a:pt x="288036" y="51739"/>
                </a:lnTo>
                <a:lnTo>
                  <a:pt x="296049" y="51739"/>
                </a:lnTo>
                <a:lnTo>
                  <a:pt x="296049" y="29819"/>
                </a:lnTo>
                <a:lnTo>
                  <a:pt x="313410" y="29819"/>
                </a:lnTo>
                <a:lnTo>
                  <a:pt x="313410" y="22504"/>
                </a:lnTo>
                <a:lnTo>
                  <a:pt x="296049" y="22504"/>
                </a:lnTo>
                <a:lnTo>
                  <a:pt x="296049" y="609"/>
                </a:lnTo>
                <a:close/>
              </a:path>
              <a:path w="384809" h="175260">
                <a:moveTo>
                  <a:pt x="313410" y="29819"/>
                </a:moveTo>
                <a:lnTo>
                  <a:pt x="305219" y="29819"/>
                </a:lnTo>
                <a:lnTo>
                  <a:pt x="305219" y="51739"/>
                </a:lnTo>
                <a:lnTo>
                  <a:pt x="313410" y="51739"/>
                </a:lnTo>
                <a:lnTo>
                  <a:pt x="313410" y="29819"/>
                </a:lnTo>
                <a:close/>
              </a:path>
              <a:path w="384809" h="175260">
                <a:moveTo>
                  <a:pt x="313410" y="609"/>
                </a:moveTo>
                <a:lnTo>
                  <a:pt x="305219" y="609"/>
                </a:lnTo>
                <a:lnTo>
                  <a:pt x="305219" y="22504"/>
                </a:lnTo>
                <a:lnTo>
                  <a:pt x="313410" y="22504"/>
                </a:lnTo>
                <a:lnTo>
                  <a:pt x="313410" y="609"/>
                </a:lnTo>
                <a:close/>
              </a:path>
              <a:path w="384809" h="175260">
                <a:moveTo>
                  <a:pt x="266509" y="609"/>
                </a:moveTo>
                <a:lnTo>
                  <a:pt x="258483" y="609"/>
                </a:lnTo>
                <a:lnTo>
                  <a:pt x="258483" y="51739"/>
                </a:lnTo>
                <a:lnTo>
                  <a:pt x="278358" y="51739"/>
                </a:lnTo>
                <a:lnTo>
                  <a:pt x="282295" y="47320"/>
                </a:lnTo>
                <a:lnTo>
                  <a:pt x="282295" y="44449"/>
                </a:lnTo>
                <a:lnTo>
                  <a:pt x="266509" y="44449"/>
                </a:lnTo>
                <a:lnTo>
                  <a:pt x="266509" y="27139"/>
                </a:lnTo>
                <a:lnTo>
                  <a:pt x="282295" y="27139"/>
                </a:lnTo>
                <a:lnTo>
                  <a:pt x="282295" y="24282"/>
                </a:lnTo>
                <a:lnTo>
                  <a:pt x="278358" y="19837"/>
                </a:lnTo>
                <a:lnTo>
                  <a:pt x="266509" y="19837"/>
                </a:lnTo>
                <a:lnTo>
                  <a:pt x="266509" y="609"/>
                </a:lnTo>
                <a:close/>
              </a:path>
              <a:path w="384809" h="175260">
                <a:moveTo>
                  <a:pt x="282295" y="27139"/>
                </a:moveTo>
                <a:lnTo>
                  <a:pt x="272859" y="27139"/>
                </a:lnTo>
                <a:lnTo>
                  <a:pt x="274294" y="28295"/>
                </a:lnTo>
                <a:lnTo>
                  <a:pt x="274294" y="43281"/>
                </a:lnTo>
                <a:lnTo>
                  <a:pt x="272859" y="44449"/>
                </a:lnTo>
                <a:lnTo>
                  <a:pt x="282295" y="44449"/>
                </a:lnTo>
                <a:lnTo>
                  <a:pt x="282295" y="27139"/>
                </a:lnTo>
                <a:close/>
              </a:path>
              <a:path w="384809" h="175260">
                <a:moveTo>
                  <a:pt x="327837" y="609"/>
                </a:moveTo>
                <a:lnTo>
                  <a:pt x="319811" y="609"/>
                </a:lnTo>
                <a:lnTo>
                  <a:pt x="319811" y="51739"/>
                </a:lnTo>
                <a:lnTo>
                  <a:pt x="339699" y="51739"/>
                </a:lnTo>
                <a:lnTo>
                  <a:pt x="343623" y="47320"/>
                </a:lnTo>
                <a:lnTo>
                  <a:pt x="343623" y="44449"/>
                </a:lnTo>
                <a:lnTo>
                  <a:pt x="327837" y="44449"/>
                </a:lnTo>
                <a:lnTo>
                  <a:pt x="327837" y="27139"/>
                </a:lnTo>
                <a:lnTo>
                  <a:pt x="343623" y="27139"/>
                </a:lnTo>
                <a:lnTo>
                  <a:pt x="343623" y="24282"/>
                </a:lnTo>
                <a:lnTo>
                  <a:pt x="339699" y="19837"/>
                </a:lnTo>
                <a:lnTo>
                  <a:pt x="327837" y="19837"/>
                </a:lnTo>
                <a:lnTo>
                  <a:pt x="327837" y="609"/>
                </a:lnTo>
                <a:close/>
              </a:path>
              <a:path w="384809" h="175260">
                <a:moveTo>
                  <a:pt x="343623" y="27139"/>
                </a:moveTo>
                <a:lnTo>
                  <a:pt x="334213" y="27139"/>
                </a:lnTo>
                <a:lnTo>
                  <a:pt x="335610" y="28295"/>
                </a:lnTo>
                <a:lnTo>
                  <a:pt x="335610" y="43281"/>
                </a:lnTo>
                <a:lnTo>
                  <a:pt x="334213" y="44449"/>
                </a:lnTo>
                <a:lnTo>
                  <a:pt x="343623" y="44449"/>
                </a:lnTo>
                <a:lnTo>
                  <a:pt x="343623" y="27139"/>
                </a:lnTo>
                <a:close/>
              </a:path>
              <a:path w="384809" h="175260">
                <a:moveTo>
                  <a:pt x="251942" y="609"/>
                </a:moveTo>
                <a:lnTo>
                  <a:pt x="229222" y="609"/>
                </a:lnTo>
                <a:lnTo>
                  <a:pt x="227711" y="43992"/>
                </a:lnTo>
                <a:lnTo>
                  <a:pt x="226568" y="44526"/>
                </a:lnTo>
                <a:lnTo>
                  <a:pt x="222923" y="44526"/>
                </a:lnTo>
                <a:lnTo>
                  <a:pt x="222923" y="51815"/>
                </a:lnTo>
                <a:lnTo>
                  <a:pt x="232219" y="51815"/>
                </a:lnTo>
                <a:lnTo>
                  <a:pt x="235559" y="48158"/>
                </a:lnTo>
                <a:lnTo>
                  <a:pt x="235864" y="38836"/>
                </a:lnTo>
                <a:lnTo>
                  <a:pt x="236753" y="7899"/>
                </a:lnTo>
                <a:lnTo>
                  <a:pt x="251942" y="7899"/>
                </a:lnTo>
                <a:lnTo>
                  <a:pt x="251942" y="609"/>
                </a:lnTo>
                <a:close/>
              </a:path>
              <a:path w="384809" h="175260">
                <a:moveTo>
                  <a:pt x="251942" y="7899"/>
                </a:moveTo>
                <a:lnTo>
                  <a:pt x="243725" y="7899"/>
                </a:lnTo>
                <a:lnTo>
                  <a:pt x="243725" y="51739"/>
                </a:lnTo>
                <a:lnTo>
                  <a:pt x="251942" y="51739"/>
                </a:lnTo>
                <a:lnTo>
                  <a:pt x="251942" y="7899"/>
                </a:lnTo>
                <a:close/>
              </a:path>
              <a:path w="384809" h="175260">
                <a:moveTo>
                  <a:pt x="105283" y="609"/>
                </a:moveTo>
                <a:lnTo>
                  <a:pt x="98094" y="609"/>
                </a:lnTo>
                <a:lnTo>
                  <a:pt x="98094" y="51739"/>
                </a:lnTo>
                <a:lnTo>
                  <a:pt x="106375" y="51739"/>
                </a:lnTo>
                <a:lnTo>
                  <a:pt x="111740" y="32981"/>
                </a:lnTo>
                <a:lnTo>
                  <a:pt x="105283" y="32981"/>
                </a:lnTo>
                <a:lnTo>
                  <a:pt x="105283" y="609"/>
                </a:lnTo>
                <a:close/>
              </a:path>
              <a:path w="384809" h="175260">
                <a:moveTo>
                  <a:pt x="123609" y="15735"/>
                </a:moveTo>
                <a:lnTo>
                  <a:pt x="116408" y="15735"/>
                </a:lnTo>
                <a:lnTo>
                  <a:pt x="116408" y="51739"/>
                </a:lnTo>
                <a:lnTo>
                  <a:pt x="123609" y="51739"/>
                </a:lnTo>
                <a:lnTo>
                  <a:pt x="123609" y="15735"/>
                </a:lnTo>
                <a:close/>
              </a:path>
              <a:path w="384809" h="175260">
                <a:moveTo>
                  <a:pt x="123609" y="609"/>
                </a:moveTo>
                <a:lnTo>
                  <a:pt x="114782" y="609"/>
                </a:lnTo>
                <a:lnTo>
                  <a:pt x="108204" y="21716"/>
                </a:lnTo>
                <a:lnTo>
                  <a:pt x="105283" y="32981"/>
                </a:lnTo>
                <a:lnTo>
                  <a:pt x="111740" y="32981"/>
                </a:lnTo>
                <a:lnTo>
                  <a:pt x="113080" y="28295"/>
                </a:lnTo>
                <a:lnTo>
                  <a:pt x="116408" y="15735"/>
                </a:lnTo>
                <a:lnTo>
                  <a:pt x="123609" y="15735"/>
                </a:lnTo>
                <a:lnTo>
                  <a:pt x="123609" y="609"/>
                </a:lnTo>
                <a:close/>
              </a:path>
              <a:path w="384809" h="175260">
                <a:moveTo>
                  <a:pt x="50431" y="609"/>
                </a:moveTo>
                <a:lnTo>
                  <a:pt x="38658" y="609"/>
                </a:lnTo>
                <a:lnTo>
                  <a:pt x="30454" y="51739"/>
                </a:lnTo>
                <a:lnTo>
                  <a:pt x="37846" y="51739"/>
                </a:lnTo>
                <a:lnTo>
                  <a:pt x="39243" y="42481"/>
                </a:lnTo>
                <a:lnTo>
                  <a:pt x="57150" y="42481"/>
                </a:lnTo>
                <a:lnTo>
                  <a:pt x="56035" y="35534"/>
                </a:lnTo>
                <a:lnTo>
                  <a:pt x="40271" y="35534"/>
                </a:lnTo>
                <a:lnTo>
                  <a:pt x="44145" y="9664"/>
                </a:lnTo>
                <a:lnTo>
                  <a:pt x="51884" y="9664"/>
                </a:lnTo>
                <a:lnTo>
                  <a:pt x="50431" y="609"/>
                </a:lnTo>
                <a:close/>
              </a:path>
              <a:path w="384809" h="175260">
                <a:moveTo>
                  <a:pt x="57150" y="42481"/>
                </a:moveTo>
                <a:lnTo>
                  <a:pt x="49136" y="42481"/>
                </a:lnTo>
                <a:lnTo>
                  <a:pt x="50507" y="51739"/>
                </a:lnTo>
                <a:lnTo>
                  <a:pt x="58635" y="51739"/>
                </a:lnTo>
                <a:lnTo>
                  <a:pt x="57150" y="42481"/>
                </a:lnTo>
                <a:close/>
              </a:path>
              <a:path w="384809" h="175260">
                <a:moveTo>
                  <a:pt x="51884" y="9664"/>
                </a:moveTo>
                <a:lnTo>
                  <a:pt x="44145" y="9664"/>
                </a:lnTo>
                <a:lnTo>
                  <a:pt x="48018" y="35534"/>
                </a:lnTo>
                <a:lnTo>
                  <a:pt x="56035" y="35534"/>
                </a:lnTo>
                <a:lnTo>
                  <a:pt x="51884" y="9664"/>
                </a:lnTo>
                <a:close/>
              </a:path>
              <a:path w="384809" h="175260">
                <a:moveTo>
                  <a:pt x="356285" y="609"/>
                </a:moveTo>
                <a:lnTo>
                  <a:pt x="348246" y="609"/>
                </a:lnTo>
                <a:lnTo>
                  <a:pt x="348246" y="51739"/>
                </a:lnTo>
                <a:lnTo>
                  <a:pt x="356285" y="51739"/>
                </a:lnTo>
                <a:lnTo>
                  <a:pt x="356285" y="609"/>
                </a:lnTo>
                <a:close/>
              </a:path>
              <a:path w="384809" h="175260">
                <a:moveTo>
                  <a:pt x="8039" y="609"/>
                </a:moveTo>
                <a:lnTo>
                  <a:pt x="0" y="609"/>
                </a:lnTo>
                <a:lnTo>
                  <a:pt x="0" y="51739"/>
                </a:lnTo>
                <a:lnTo>
                  <a:pt x="8039" y="51739"/>
                </a:lnTo>
                <a:lnTo>
                  <a:pt x="8039" y="29819"/>
                </a:lnTo>
                <a:lnTo>
                  <a:pt x="25374" y="29819"/>
                </a:lnTo>
                <a:lnTo>
                  <a:pt x="25374" y="22504"/>
                </a:lnTo>
                <a:lnTo>
                  <a:pt x="8039" y="22504"/>
                </a:lnTo>
                <a:lnTo>
                  <a:pt x="8039" y="609"/>
                </a:lnTo>
                <a:close/>
              </a:path>
              <a:path w="384809" h="175260">
                <a:moveTo>
                  <a:pt x="25374" y="29819"/>
                </a:moveTo>
                <a:lnTo>
                  <a:pt x="17170" y="29819"/>
                </a:lnTo>
                <a:lnTo>
                  <a:pt x="17170" y="51739"/>
                </a:lnTo>
                <a:lnTo>
                  <a:pt x="25374" y="51739"/>
                </a:lnTo>
                <a:lnTo>
                  <a:pt x="25374" y="29819"/>
                </a:lnTo>
                <a:close/>
              </a:path>
              <a:path w="384809" h="175260">
                <a:moveTo>
                  <a:pt x="25374" y="609"/>
                </a:moveTo>
                <a:lnTo>
                  <a:pt x="17170" y="609"/>
                </a:lnTo>
                <a:lnTo>
                  <a:pt x="17170" y="22504"/>
                </a:lnTo>
                <a:lnTo>
                  <a:pt x="25374" y="22504"/>
                </a:lnTo>
                <a:lnTo>
                  <a:pt x="25374" y="6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22206" y="1003543"/>
            <a:ext cx="3299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41404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4466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936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936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936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88229" y="-4281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9" name="Text Box 36"/>
          <p:cNvSpPr txBox="1">
            <a:spLocks noChangeArrowheads="1"/>
          </p:cNvSpPr>
          <p:nvPr/>
        </p:nvSpPr>
        <p:spPr bwMode="auto">
          <a:xfrm>
            <a:off x="3054351" y="3338194"/>
            <a:ext cx="3347864" cy="44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 algn="ctr">
              <a:buClr>
                <a:srgbClr val="595959"/>
              </a:buClr>
              <a:buSzPts val="2800"/>
            </a:pPr>
            <a:r>
              <a:rPr lang="ru-RU" sz="2400" dirty="0" smtClean="0">
                <a:solidFill>
                  <a:srgbClr val="454545"/>
                </a:solidFill>
                <a:latin typeface="Roboto medium"/>
                <a:cs typeface="Calibri" panose="020F0502020204030204" pitchFamily="34" charset="0"/>
              </a:rPr>
              <a:t>итоги за 2021 год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-298450" y="-1"/>
            <a:ext cx="2819400" cy="5162551"/>
            <a:chOff x="-298450" y="-1"/>
            <a:chExt cx="2819400" cy="5162551"/>
          </a:xfrm>
        </p:grpSpPr>
        <p:pic>
          <p:nvPicPr>
            <p:cNvPr id="2051" name="Picture 3" descr="C:\Users\chao\Downloads\ilovepdf_pages-to-jpg\Безымянный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01" t="3012"/>
            <a:stretch/>
          </p:blipFill>
          <p:spPr bwMode="auto">
            <a:xfrm>
              <a:off x="-298450" y="-1"/>
              <a:ext cx="2652257" cy="5162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5" descr="O:\=программа=\==Для обмена==\=презы и доклады=\2021-11-27 форум от ВятГУ\для презы\UPsoXSYEQi0 — копия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26" t="19976" r="30891" b="42690"/>
            <a:stretch/>
          </p:blipFill>
          <p:spPr bwMode="auto">
            <a:xfrm>
              <a:off x="1505355" y="356845"/>
              <a:ext cx="502204" cy="508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2139950" y="-1"/>
              <a:ext cx="381000" cy="142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object 13"/>
          <p:cNvSpPr txBox="1"/>
          <p:nvPr/>
        </p:nvSpPr>
        <p:spPr>
          <a:xfrm>
            <a:off x="5725615" y="4457015"/>
            <a:ext cx="3039269" cy="5001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50"/>
              </a:lnSpc>
            </a:pPr>
            <a:r>
              <a:rPr lang="ru-RU" sz="1200" dirty="0">
                <a:solidFill>
                  <a:srgbClr val="454545"/>
                </a:solidFill>
                <a:latin typeface="Roboto medium"/>
                <a:cs typeface="Narkisim" pitchFamily="34" charset="-79"/>
              </a:rPr>
              <a:t>ответственный исполнитель</a:t>
            </a:r>
          </a:p>
          <a:p>
            <a:pPr marL="12700">
              <a:lnSpc>
                <a:spcPts val="1250"/>
              </a:lnSpc>
            </a:pPr>
            <a:r>
              <a:rPr lang="ru-RU" sz="1200" dirty="0" smtClean="0">
                <a:solidFill>
                  <a:srgbClr val="454545"/>
                </a:solidFill>
                <a:latin typeface="Roboto medium"/>
                <a:cs typeface="Narkisim" pitchFamily="34" charset="-79"/>
              </a:rPr>
              <a:t>министерство </a:t>
            </a:r>
            <a:r>
              <a:rPr lang="ru-RU" sz="1200" dirty="0">
                <a:solidFill>
                  <a:srgbClr val="454545"/>
                </a:solidFill>
                <a:latin typeface="Roboto medium"/>
                <a:cs typeface="Narkisim" pitchFamily="34" charset="-79"/>
              </a:rPr>
              <a:t>социального развития Кировской </a:t>
            </a:r>
            <a:r>
              <a:rPr lang="ru-RU" sz="1200" dirty="0" smtClean="0">
                <a:solidFill>
                  <a:srgbClr val="454545"/>
                </a:solidFill>
                <a:latin typeface="Roboto medium"/>
                <a:cs typeface="Narkisim" pitchFamily="34" charset="-79"/>
              </a:rPr>
              <a:t>области</a:t>
            </a:r>
            <a:endParaRPr lang="ru-RU" sz="1200" dirty="0">
              <a:solidFill>
                <a:srgbClr val="454545"/>
              </a:solidFill>
              <a:latin typeface="Roboto medium"/>
              <a:cs typeface="Narkisim" pitchFamily="34" charset="-79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9440" y="1657431"/>
            <a:ext cx="7391400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ru-RU" sz="2400" dirty="0">
                <a:solidFill>
                  <a:srgbClr val="454545"/>
                </a:solidFill>
                <a:latin typeface="Roboto medium"/>
                <a:ea typeface="Roboto Cn" pitchFamily="2" charset="0"/>
              </a:rPr>
              <a:t>Государственная программа Кировской области</a:t>
            </a:r>
            <a:r>
              <a:rPr lang="ru-RU" sz="2000" dirty="0">
                <a:solidFill>
                  <a:srgbClr val="454545"/>
                </a:solidFill>
                <a:latin typeface="Roboto medium"/>
                <a:ea typeface="Roboto Cn" pitchFamily="2" charset="0"/>
              </a:rPr>
              <a:t/>
            </a:r>
            <a:br>
              <a:rPr lang="ru-RU" sz="2000" dirty="0">
                <a:solidFill>
                  <a:srgbClr val="454545"/>
                </a:solidFill>
                <a:latin typeface="Roboto medium"/>
                <a:ea typeface="Roboto Cn" pitchFamily="2" charset="0"/>
              </a:rPr>
            </a:br>
            <a:r>
              <a:rPr lang="ru-RU" sz="3200" dirty="0">
                <a:solidFill>
                  <a:srgbClr val="454545"/>
                </a:solidFill>
                <a:latin typeface="Roboto medium"/>
                <a:ea typeface="Roboto Cn" pitchFamily="2" charset="0"/>
              </a:rPr>
              <a:t>«Социальная поддержка</a:t>
            </a:r>
            <a:br>
              <a:rPr lang="ru-RU" sz="3200" dirty="0">
                <a:solidFill>
                  <a:srgbClr val="454545"/>
                </a:solidFill>
                <a:latin typeface="Roboto medium"/>
                <a:ea typeface="Roboto Cn" pitchFamily="2" charset="0"/>
              </a:rPr>
            </a:br>
            <a:r>
              <a:rPr lang="ru-RU" sz="3200" dirty="0">
                <a:solidFill>
                  <a:srgbClr val="454545"/>
                </a:solidFill>
                <a:latin typeface="Roboto medium"/>
                <a:ea typeface="Roboto Cn" pitchFamily="2" charset="0"/>
              </a:rPr>
              <a:t>и социальное обслуживание граждан»</a:t>
            </a:r>
          </a:p>
        </p:txBody>
      </p:sp>
      <p:grpSp>
        <p:nvGrpSpPr>
          <p:cNvPr id="10" name="Группа 9"/>
          <p:cNvGrpSpPr/>
          <p:nvPr/>
        </p:nvGrpSpPr>
        <p:grpSpPr>
          <a:xfrm rot="5400000">
            <a:off x="8527295" y="-150453"/>
            <a:ext cx="374112" cy="560558"/>
            <a:chOff x="158591" y="151433"/>
            <a:chExt cx="275135" cy="400960"/>
          </a:xfrm>
          <a:effectLst/>
        </p:grpSpPr>
        <p:sp>
          <p:nvSpPr>
            <p:cNvPr id="11" name="Скругленный прямоугольник 10"/>
            <p:cNvSpPr>
              <a:spLocks/>
            </p:cNvSpPr>
            <p:nvPr/>
          </p:nvSpPr>
          <p:spPr>
            <a:xfrm rot="18900000">
              <a:off x="289726" y="277259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кругленный прямоугольник 11"/>
            <p:cNvSpPr>
              <a:spLocks/>
            </p:cNvSpPr>
            <p:nvPr/>
          </p:nvSpPr>
          <p:spPr>
            <a:xfrm rot="18900000">
              <a:off x="158591" y="15143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кругленный прямоугольник 12"/>
            <p:cNvSpPr>
              <a:spLocks/>
            </p:cNvSpPr>
            <p:nvPr/>
          </p:nvSpPr>
          <p:spPr>
            <a:xfrm rot="18900000">
              <a:off x="158591" y="40839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7822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Скругленный прямоугольник 113"/>
          <p:cNvSpPr/>
          <p:nvPr/>
        </p:nvSpPr>
        <p:spPr>
          <a:xfrm>
            <a:off x="4683397" y="1727155"/>
            <a:ext cx="4100379" cy="601470"/>
          </a:xfrm>
          <a:prstGeom prst="roundRect">
            <a:avLst>
              <a:gd name="adj" fmla="val 2172"/>
            </a:avLst>
          </a:prstGeom>
          <a:solidFill>
            <a:srgbClr val="EFF4FB"/>
          </a:solidFill>
          <a:ln w="12700"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 medium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4670572" y="1706683"/>
            <a:ext cx="3834000" cy="3127892"/>
          </a:xfrm>
          <a:prstGeom prst="rect">
            <a:avLst/>
          </a:prstGeom>
          <a:noFill/>
          <a:ln w="12700"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 medium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507928" y="615140"/>
            <a:ext cx="8460000" cy="0"/>
          </a:xfrm>
          <a:prstGeom prst="line">
            <a:avLst/>
          </a:prstGeom>
          <a:ln w="12700">
            <a:solidFill>
              <a:srgbClr val="43B86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88229" y="-4281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60" name="Shape 66"/>
          <p:cNvSpPr>
            <a:spLocks noChangeArrowheads="1"/>
          </p:cNvSpPr>
          <p:nvPr/>
        </p:nvSpPr>
        <p:spPr bwMode="auto">
          <a:xfrm>
            <a:off x="4578350" y="1130102"/>
            <a:ext cx="4332103" cy="4032448"/>
          </a:xfrm>
          <a:prstGeom prst="rect">
            <a:avLst/>
          </a:prstGeom>
          <a:noFill/>
          <a:ln w="57150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15" tIns="91415" rIns="91415" bIns="91415" anchor="ctr"/>
          <a:lstStyle/>
          <a:p>
            <a:endParaRPr lang="ru-RU"/>
          </a:p>
        </p:txBody>
      </p:sp>
      <p:grpSp>
        <p:nvGrpSpPr>
          <p:cNvPr id="87" name="Группа 86"/>
          <p:cNvGrpSpPr/>
          <p:nvPr/>
        </p:nvGrpSpPr>
        <p:grpSpPr>
          <a:xfrm>
            <a:off x="-628647" y="504387"/>
            <a:ext cx="1366027" cy="4628222"/>
            <a:chOff x="-496978" y="465745"/>
            <a:chExt cx="1366027" cy="46282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8" name="Скругленный прямоугольник 87"/>
            <p:cNvSpPr>
              <a:spLocks/>
            </p:cNvSpPr>
            <p:nvPr/>
          </p:nvSpPr>
          <p:spPr>
            <a:xfrm rot="18900000">
              <a:off x="-380250" y="1132882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Скругленный прямоугольник 88"/>
            <p:cNvSpPr>
              <a:spLocks/>
            </p:cNvSpPr>
            <p:nvPr/>
          </p:nvSpPr>
          <p:spPr>
            <a:xfrm rot="18900000">
              <a:off x="113049" y="181087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Скругленный прямоугольник 89"/>
            <p:cNvSpPr>
              <a:spLocks/>
            </p:cNvSpPr>
            <p:nvPr/>
          </p:nvSpPr>
          <p:spPr>
            <a:xfrm rot="18900000">
              <a:off x="-496978" y="3772782"/>
              <a:ext cx="1103058" cy="1321185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Скругленный прямоугольник 90"/>
            <p:cNvSpPr>
              <a:spLocks/>
            </p:cNvSpPr>
            <p:nvPr/>
          </p:nvSpPr>
          <p:spPr>
            <a:xfrm rot="18900000">
              <a:off x="-374489" y="250548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2" name="Группа 91"/>
            <p:cNvGrpSpPr/>
            <p:nvPr/>
          </p:nvGrpSpPr>
          <p:grpSpPr>
            <a:xfrm>
              <a:off x="107642" y="465745"/>
              <a:ext cx="756000" cy="756000"/>
              <a:chOff x="163999" y="558819"/>
              <a:chExt cx="720000" cy="720000"/>
            </a:xfrm>
          </p:grpSpPr>
          <p:sp>
            <p:nvSpPr>
              <p:cNvPr id="93" name="Скругленный прямоугольник 92"/>
              <p:cNvSpPr>
                <a:spLocks/>
              </p:cNvSpPr>
              <p:nvPr/>
            </p:nvSpPr>
            <p:spPr>
              <a:xfrm rot="18900000">
                <a:off x="163999" y="558819"/>
                <a:ext cx="720000" cy="720000"/>
              </a:xfrm>
              <a:prstGeom prst="roundRect">
                <a:avLst>
                  <a:gd name="adj" fmla="val 18795"/>
                </a:avLst>
              </a:prstGeom>
              <a:solidFill>
                <a:srgbClr val="43B86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94" name="Picture 5" descr="O:\=программа=\==Для обмена==\=презы и доклады=\2021-11-27 форум от ВятГУ\для презы\UPsoXSYEQi0 — копия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226" t="19976" r="30891" b="42690"/>
              <a:stretch/>
            </p:blipFill>
            <p:spPr bwMode="auto">
              <a:xfrm>
                <a:off x="347418" y="703695"/>
                <a:ext cx="378510" cy="3831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95" name="Группа 94"/>
          <p:cNvGrpSpPr/>
          <p:nvPr/>
        </p:nvGrpSpPr>
        <p:grpSpPr>
          <a:xfrm rot="5400000">
            <a:off x="8527295" y="-150453"/>
            <a:ext cx="374112" cy="560558"/>
            <a:chOff x="158591" y="151433"/>
            <a:chExt cx="275135" cy="400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6" name="Скругленный прямоугольник 95"/>
            <p:cNvSpPr>
              <a:spLocks/>
            </p:cNvSpPr>
            <p:nvPr/>
          </p:nvSpPr>
          <p:spPr>
            <a:xfrm rot="18900000">
              <a:off x="289726" y="277259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Скругленный прямоугольник 96"/>
            <p:cNvSpPr>
              <a:spLocks/>
            </p:cNvSpPr>
            <p:nvPr/>
          </p:nvSpPr>
          <p:spPr>
            <a:xfrm rot="18900000">
              <a:off x="158591" y="15143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Скругленный прямоугольник 97"/>
            <p:cNvSpPr>
              <a:spLocks/>
            </p:cNvSpPr>
            <p:nvPr/>
          </p:nvSpPr>
          <p:spPr>
            <a:xfrm rot="18900000">
              <a:off x="158591" y="40839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Скругленный прямоугольник 51"/>
          <p:cNvSpPr/>
          <p:nvPr/>
        </p:nvSpPr>
        <p:spPr>
          <a:xfrm>
            <a:off x="8617404" y="4644694"/>
            <a:ext cx="360040" cy="297554"/>
          </a:xfrm>
          <a:prstGeom prst="roundRect">
            <a:avLst/>
          </a:prstGeom>
          <a:solidFill>
            <a:srgbClr val="57CAF7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Номер слайда 1"/>
          <p:cNvSpPr txBox="1">
            <a:spLocks/>
          </p:cNvSpPr>
          <p:nvPr/>
        </p:nvSpPr>
        <p:spPr>
          <a:xfrm>
            <a:off x="8581271" y="4644721"/>
            <a:ext cx="432304" cy="297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3AEE36D8-8171-49FA-88C1-323FE9191634}" type="slidenum">
              <a:rPr lang="ru-RU" sz="1600" b="1" smtClean="0">
                <a:solidFill>
                  <a:schemeClr val="bg1"/>
                </a:solidFill>
                <a:latin typeface="Roboto medium"/>
              </a:rPr>
              <a:pPr algn="ctr">
                <a:defRPr/>
              </a:pPr>
              <a:t>2</a:t>
            </a:fld>
            <a:endParaRPr lang="ru-RU" sz="1600" b="1" dirty="0">
              <a:solidFill>
                <a:schemeClr val="bg1"/>
              </a:solidFill>
              <a:latin typeface="Roboto medium"/>
            </a:endParaRPr>
          </a:p>
        </p:txBody>
      </p:sp>
      <p:sp>
        <p:nvSpPr>
          <p:cNvPr id="139" name="Shape 61"/>
          <p:cNvSpPr txBox="1">
            <a:spLocks/>
          </p:cNvSpPr>
          <p:nvPr/>
        </p:nvSpPr>
        <p:spPr bwMode="auto">
          <a:xfrm>
            <a:off x="764959" y="40515"/>
            <a:ext cx="8159749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12" tIns="77912" rIns="77912" bIns="77912"/>
          <a:lstStyle/>
          <a:p>
            <a:pPr>
              <a:lnSpc>
                <a:spcPct val="85000"/>
              </a:lnSpc>
            </a:pPr>
            <a:r>
              <a:rPr lang="ru-RU" dirty="0">
                <a:solidFill>
                  <a:srgbClr val="454545"/>
                </a:solidFill>
                <a:latin typeface="Roboto medium"/>
              </a:rPr>
              <a:t>Государственная программа Кировской области</a:t>
            </a:r>
            <a:br>
              <a:rPr lang="ru-RU" dirty="0">
                <a:solidFill>
                  <a:srgbClr val="454545"/>
                </a:solidFill>
                <a:latin typeface="Roboto medium"/>
              </a:rPr>
            </a:br>
            <a:r>
              <a:rPr lang="ru-RU" dirty="0">
                <a:solidFill>
                  <a:srgbClr val="454545"/>
                </a:solidFill>
                <a:latin typeface="Roboto medium"/>
              </a:rPr>
              <a:t>«Социальная </a:t>
            </a:r>
            <a:r>
              <a:rPr lang="ru-RU" dirty="0" smtClean="0">
                <a:solidFill>
                  <a:srgbClr val="454545"/>
                </a:solidFill>
                <a:latin typeface="Roboto medium"/>
              </a:rPr>
              <a:t>поддержка и </a:t>
            </a:r>
            <a:r>
              <a:rPr lang="ru-RU" dirty="0">
                <a:solidFill>
                  <a:srgbClr val="454545"/>
                </a:solidFill>
                <a:latin typeface="Roboto medium"/>
              </a:rPr>
              <a:t>социальное обслуживание граждан»</a:t>
            </a:r>
            <a:endParaRPr lang="ru-RU" dirty="0" smtClean="0">
              <a:solidFill>
                <a:srgbClr val="454545"/>
              </a:solidFill>
              <a:latin typeface="Roboto medium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166686" y="2530712"/>
            <a:ext cx="5876010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454545"/>
                </a:solidFill>
                <a:latin typeface="Roboto regular"/>
                <a:cs typeface="Arial" pitchFamily="34" charset="0"/>
              </a:rPr>
              <a:t>повышение качества жизни граждан, </a:t>
            </a:r>
            <a:endParaRPr lang="ru-RU" sz="1400" dirty="0" smtClean="0">
              <a:solidFill>
                <a:srgbClr val="454545"/>
              </a:solidFill>
              <a:latin typeface="Roboto regular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454545"/>
                </a:solidFill>
                <a:latin typeface="Roboto regular"/>
                <a:cs typeface="Arial" pitchFamily="34" charset="0"/>
              </a:rPr>
              <a:t>н</a:t>
            </a: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уждающихся в </a:t>
            </a:r>
            <a:r>
              <a:rPr lang="ru-RU" sz="1400" dirty="0">
                <a:solidFill>
                  <a:srgbClr val="454545"/>
                </a:solidFill>
                <a:latin typeface="Roboto regular"/>
                <a:cs typeface="Arial" pitchFamily="34" charset="0"/>
              </a:rPr>
              <a:t>социальной поддержке </a:t>
            </a:r>
            <a:endParaRPr lang="ru-RU" sz="1400" dirty="0" smtClean="0">
              <a:solidFill>
                <a:srgbClr val="454545"/>
              </a:solidFill>
              <a:latin typeface="Roboto regular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и </a:t>
            </a:r>
            <a:r>
              <a:rPr lang="ru-RU" sz="1400" dirty="0">
                <a:solidFill>
                  <a:srgbClr val="454545"/>
                </a:solidFill>
                <a:latin typeface="Roboto regular"/>
                <a:cs typeface="Arial" pitchFamily="34" charset="0"/>
              </a:rPr>
              <a:t>социальном </a:t>
            </a: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обслуживании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1316100" y="2056615"/>
            <a:ext cx="22891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595959"/>
              </a:buClr>
              <a:buSzPts val="2800"/>
            </a:pPr>
            <a:r>
              <a:rPr lang="ru-RU" sz="1000" b="1" dirty="0" smtClean="0">
                <a:solidFill>
                  <a:srgbClr val="454545"/>
                </a:solidFill>
                <a:latin typeface="Roboto regular"/>
              </a:rPr>
              <a:t>ЗАДАЧИ ПРОГРАММЫ:</a:t>
            </a:r>
            <a:endParaRPr lang="ru-RU" sz="1000" b="1" dirty="0">
              <a:solidFill>
                <a:srgbClr val="454545"/>
              </a:solidFill>
              <a:latin typeface="Roboto regular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942358" y="1508657"/>
            <a:ext cx="7841418" cy="0"/>
          </a:xfrm>
          <a:prstGeom prst="line">
            <a:avLst/>
          </a:prstGeom>
          <a:ln w="12700">
            <a:solidFill>
              <a:srgbClr val="7F7F7F"/>
            </a:solidFill>
            <a:prstDash val="sysDot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3226431" y="744515"/>
            <a:ext cx="5876010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повышение социальной обеспеченности </a:t>
            </a:r>
            <a:b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</a:b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и социального благополучия граждан, нуждающихся </a:t>
            </a:r>
            <a:b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</a:b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в социальной поддержке и социальном обслуживании</a:t>
            </a:r>
            <a:endParaRPr lang="ru-RU" sz="1400" dirty="0">
              <a:solidFill>
                <a:srgbClr val="454545"/>
              </a:solidFill>
              <a:latin typeface="Roboto regular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5679" y="3457011"/>
            <a:ext cx="4578350" cy="4801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454545"/>
                </a:solidFill>
                <a:latin typeface="Roboto regular"/>
                <a:cs typeface="Arial" pitchFamily="34" charset="0"/>
              </a:rPr>
              <a:t>повышение социальной интеграции </a:t>
            </a:r>
            <a:endParaRPr lang="ru-RU" sz="1400" dirty="0" smtClean="0">
              <a:solidFill>
                <a:srgbClr val="454545"/>
              </a:solidFill>
              <a:latin typeface="Roboto regular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454545"/>
                </a:solidFill>
                <a:latin typeface="Roboto regular"/>
                <a:cs typeface="Arial" pitchFamily="34" charset="0"/>
              </a:rPr>
              <a:t>и</a:t>
            </a: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нвалидов в </a:t>
            </a:r>
            <a:r>
              <a:rPr lang="ru-RU" sz="1400" dirty="0">
                <a:solidFill>
                  <a:srgbClr val="454545"/>
                </a:solidFill>
                <a:latin typeface="Roboto regular"/>
                <a:cs typeface="Arial" pitchFamily="34" charset="0"/>
              </a:rPr>
              <a:t>общество</a:t>
            </a:r>
          </a:p>
        </p:txBody>
      </p:sp>
      <p:sp>
        <p:nvSpPr>
          <p:cNvPr id="56" name="Oval 38"/>
          <p:cNvSpPr>
            <a:spLocks noChangeArrowheads="1"/>
          </p:cNvSpPr>
          <p:nvPr/>
        </p:nvSpPr>
        <p:spPr bwMode="auto">
          <a:xfrm rot="18900000">
            <a:off x="1020412" y="2806638"/>
            <a:ext cx="108000" cy="108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4" name="Oval 38"/>
          <p:cNvSpPr>
            <a:spLocks noChangeArrowheads="1"/>
          </p:cNvSpPr>
          <p:nvPr/>
        </p:nvSpPr>
        <p:spPr bwMode="auto">
          <a:xfrm rot="18900000">
            <a:off x="1020412" y="3642819"/>
            <a:ext cx="108000" cy="108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1074412" y="2882818"/>
            <a:ext cx="0" cy="792000"/>
          </a:xfrm>
          <a:prstGeom prst="line">
            <a:avLst/>
          </a:prstGeom>
          <a:ln>
            <a:solidFill>
              <a:srgbClr val="FEB3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11"/>
          <p:cNvSpPr>
            <a:spLocks noChangeArrowheads="1"/>
          </p:cNvSpPr>
          <p:nvPr/>
        </p:nvSpPr>
        <p:spPr bwMode="auto">
          <a:xfrm>
            <a:off x="4712494" y="1762447"/>
            <a:ext cx="3906182" cy="54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r>
              <a:rPr lang="ru-RU" sz="1000" b="1" dirty="0" smtClean="0">
                <a:solidFill>
                  <a:srgbClr val="454545"/>
                </a:solidFill>
                <a:latin typeface="Roboto medium"/>
              </a:rPr>
              <a:t>ОБЩИЙ ОБЪЕМ ФИНАНСИРОВАНИЯ </a:t>
            </a:r>
          </a:p>
          <a:p>
            <a:r>
              <a:rPr lang="ru-RU" sz="1000" b="1" dirty="0" smtClean="0">
                <a:solidFill>
                  <a:srgbClr val="454545"/>
                </a:solidFill>
                <a:latin typeface="Roboto medium"/>
              </a:rPr>
              <a:t>ГОСУДАРСТВЕННОЙ ПРОГРАММЫ</a:t>
            </a:r>
          </a:p>
          <a:p>
            <a:pPr>
              <a:buClr>
                <a:srgbClr val="595959"/>
              </a:buClr>
              <a:buSzPts val="2800"/>
            </a:pPr>
            <a:r>
              <a:rPr lang="ru-RU" sz="1000" b="1" dirty="0" smtClean="0">
                <a:solidFill>
                  <a:srgbClr val="454545"/>
                </a:solidFill>
                <a:latin typeface="Roboto medium"/>
              </a:rPr>
              <a:t>в 2021 году, </a:t>
            </a:r>
            <a:r>
              <a:rPr lang="ru-RU" sz="1000" dirty="0" smtClean="0">
                <a:solidFill>
                  <a:srgbClr val="454545"/>
                </a:solidFill>
                <a:latin typeface="Roboto medium"/>
              </a:rPr>
              <a:t>тыс. рублей</a:t>
            </a:r>
            <a:endParaRPr lang="ru-RU" sz="1000" dirty="0">
              <a:solidFill>
                <a:srgbClr val="454545"/>
              </a:solidFill>
              <a:latin typeface="Roboto medium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7315850" y="1840503"/>
            <a:ext cx="1377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43B869"/>
                </a:solidFill>
                <a:latin typeface="Roboto medium"/>
              </a:rPr>
              <a:t>14 937 619,09 </a:t>
            </a:r>
            <a:endParaRPr lang="ru-RU" sz="1400" b="1" dirty="0" smtClean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623520091"/>
              </p:ext>
            </p:extLst>
          </p:nvPr>
        </p:nvGraphicFramePr>
        <p:xfrm>
          <a:off x="5491833" y="2363342"/>
          <a:ext cx="3184463" cy="2278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3" name="Прямоугольник 102"/>
          <p:cNvSpPr/>
          <p:nvPr/>
        </p:nvSpPr>
        <p:spPr>
          <a:xfrm>
            <a:off x="4672742" y="2596059"/>
            <a:ext cx="114300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regular"/>
              </a:rPr>
              <a:t>ф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oboto regular"/>
              </a:rPr>
              <a:t>едеральный </a:t>
            </a:r>
          </a:p>
          <a:p>
            <a:pPr>
              <a:lnSpc>
                <a:spcPct val="85000"/>
              </a:lnSpc>
            </a:pP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oboto regular"/>
              </a:rPr>
              <a:t>бюджет</a:t>
            </a:r>
          </a:p>
        </p:txBody>
      </p:sp>
      <p:sp>
        <p:nvSpPr>
          <p:cNvPr id="104" name="Прямоугольник 103"/>
          <p:cNvSpPr/>
          <p:nvPr/>
        </p:nvSpPr>
        <p:spPr>
          <a:xfrm>
            <a:off x="4672742" y="4056133"/>
            <a:ext cx="1017896" cy="445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regular"/>
              </a:rPr>
              <a:t>иные внебюджетные источники </a:t>
            </a:r>
            <a:endParaRPr lang="ru-RU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Roboto regular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4672742" y="3094261"/>
            <a:ext cx="91440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regular"/>
              </a:rPr>
              <a:t>о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oboto regular"/>
              </a:rPr>
              <a:t>бластной </a:t>
            </a:r>
          </a:p>
          <a:p>
            <a:pPr>
              <a:lnSpc>
                <a:spcPct val="85000"/>
              </a:lnSpc>
            </a:pP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oboto regular"/>
              </a:rPr>
              <a:t>бюджет</a:t>
            </a:r>
          </a:p>
        </p:txBody>
      </p:sp>
      <p:sp>
        <p:nvSpPr>
          <p:cNvPr id="107" name="Прямоугольник 106"/>
          <p:cNvSpPr/>
          <p:nvPr/>
        </p:nvSpPr>
        <p:spPr>
          <a:xfrm>
            <a:off x="4672742" y="3462453"/>
            <a:ext cx="914400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oboto regular"/>
              </a:rPr>
              <a:t>Пенсионный фонд </a:t>
            </a: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regular"/>
              </a:rPr>
              <a:t>Российской Федерации </a:t>
            </a:r>
            <a:endParaRPr lang="ru-RU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Roboto regular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5626434" y="3639970"/>
            <a:ext cx="64204" cy="234000"/>
          </a:xfrm>
          <a:prstGeom prst="rect">
            <a:avLst/>
          </a:prstGeom>
          <a:solidFill>
            <a:srgbClr val="FEB33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871817" y="2624615"/>
            <a:ext cx="10454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454545"/>
                </a:solidFill>
                <a:latin typeface="Roboto regular"/>
              </a:rPr>
              <a:t>7 712 179,65 </a:t>
            </a:r>
          </a:p>
        </p:txBody>
      </p:sp>
      <p:sp>
        <p:nvSpPr>
          <p:cNvPr id="109" name="Прямоугольник 108"/>
          <p:cNvSpPr/>
          <p:nvPr/>
        </p:nvSpPr>
        <p:spPr>
          <a:xfrm>
            <a:off x="5873845" y="4113209"/>
            <a:ext cx="928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454545"/>
                </a:solidFill>
                <a:latin typeface="Roboto regular"/>
              </a:rPr>
              <a:t>764 069,31 </a:t>
            </a:r>
          </a:p>
        </p:txBody>
      </p:sp>
      <p:sp>
        <p:nvSpPr>
          <p:cNvPr id="112" name="Прямоугольник 111"/>
          <p:cNvSpPr/>
          <p:nvPr/>
        </p:nvSpPr>
        <p:spPr>
          <a:xfrm>
            <a:off x="7497846" y="3129433"/>
            <a:ext cx="10454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454545"/>
                </a:solidFill>
                <a:latin typeface="Roboto regular"/>
              </a:rPr>
              <a:t>6 460 036,33 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749704" y="3615065"/>
            <a:ext cx="8485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454545"/>
                </a:solidFill>
                <a:latin typeface="Roboto regular"/>
              </a:rPr>
              <a:t>1 333,80 </a:t>
            </a:r>
          </a:p>
        </p:txBody>
      </p:sp>
      <p:sp>
        <p:nvSpPr>
          <p:cNvPr id="102" name="Прямоугольник 101"/>
          <p:cNvSpPr/>
          <p:nvPr/>
        </p:nvSpPr>
        <p:spPr>
          <a:xfrm>
            <a:off x="4683396" y="1720331"/>
            <a:ext cx="4104000" cy="2896736"/>
          </a:xfrm>
          <a:prstGeom prst="rect">
            <a:avLst/>
          </a:prstGeom>
          <a:noFill/>
          <a:ln w="12700">
            <a:solidFill>
              <a:srgbClr val="43B869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 medium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316100" y="950411"/>
            <a:ext cx="22891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595959"/>
              </a:buClr>
              <a:buSzPts val="2800"/>
            </a:pPr>
            <a:r>
              <a:rPr lang="ru-RU" sz="1000" b="1" dirty="0" smtClean="0">
                <a:solidFill>
                  <a:srgbClr val="454545"/>
                </a:solidFill>
                <a:latin typeface="Roboto regular"/>
              </a:rPr>
              <a:t>ЦЕЛЬ </a:t>
            </a:r>
            <a:r>
              <a:rPr lang="ru-RU" sz="1000" b="1" dirty="0" smtClean="0">
                <a:solidFill>
                  <a:srgbClr val="454545"/>
                </a:solidFill>
                <a:latin typeface="Roboto regular"/>
              </a:rPr>
              <a:t>ПРОГРАММЫ</a:t>
            </a:r>
            <a:r>
              <a:rPr lang="ru-RU" sz="1000" b="1" dirty="0" smtClean="0">
                <a:solidFill>
                  <a:srgbClr val="454545"/>
                </a:solidFill>
                <a:latin typeface="Roboto regular"/>
              </a:rPr>
              <a:t>:</a:t>
            </a:r>
            <a:endParaRPr lang="ru-RU" sz="1000" b="1" dirty="0">
              <a:solidFill>
                <a:srgbClr val="454545"/>
              </a:solidFill>
              <a:latin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1947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Прямая соединительная линия 79"/>
          <p:cNvCxnSpPr/>
          <p:nvPr/>
        </p:nvCxnSpPr>
        <p:spPr>
          <a:xfrm>
            <a:off x="507928" y="615140"/>
            <a:ext cx="8460000" cy="0"/>
          </a:xfrm>
          <a:prstGeom prst="line">
            <a:avLst/>
          </a:prstGeom>
          <a:ln w="12700">
            <a:solidFill>
              <a:srgbClr val="43B86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88229" y="-4281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60" name="Shape 66"/>
          <p:cNvSpPr>
            <a:spLocks noChangeArrowheads="1"/>
          </p:cNvSpPr>
          <p:nvPr/>
        </p:nvSpPr>
        <p:spPr bwMode="auto">
          <a:xfrm>
            <a:off x="4578350" y="1130102"/>
            <a:ext cx="4332103" cy="4032448"/>
          </a:xfrm>
          <a:prstGeom prst="rect">
            <a:avLst/>
          </a:prstGeom>
          <a:noFill/>
          <a:ln w="57150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15" tIns="91415" rIns="91415" bIns="91415" anchor="ctr"/>
          <a:lstStyle/>
          <a:p>
            <a:endParaRPr lang="ru-RU"/>
          </a:p>
        </p:txBody>
      </p:sp>
      <p:grpSp>
        <p:nvGrpSpPr>
          <p:cNvPr id="87" name="Группа 86"/>
          <p:cNvGrpSpPr/>
          <p:nvPr/>
        </p:nvGrpSpPr>
        <p:grpSpPr>
          <a:xfrm>
            <a:off x="-628647" y="504387"/>
            <a:ext cx="1366027" cy="4628222"/>
            <a:chOff x="-496978" y="465745"/>
            <a:chExt cx="1366027" cy="46282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8" name="Скругленный прямоугольник 87"/>
            <p:cNvSpPr>
              <a:spLocks/>
            </p:cNvSpPr>
            <p:nvPr/>
          </p:nvSpPr>
          <p:spPr>
            <a:xfrm rot="18900000">
              <a:off x="-380250" y="1132882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Скругленный прямоугольник 88"/>
            <p:cNvSpPr>
              <a:spLocks/>
            </p:cNvSpPr>
            <p:nvPr/>
          </p:nvSpPr>
          <p:spPr>
            <a:xfrm rot="18900000">
              <a:off x="113049" y="181087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Скругленный прямоугольник 89"/>
            <p:cNvSpPr>
              <a:spLocks/>
            </p:cNvSpPr>
            <p:nvPr/>
          </p:nvSpPr>
          <p:spPr>
            <a:xfrm rot="18900000">
              <a:off x="-496978" y="3772782"/>
              <a:ext cx="1103058" cy="1321185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Скругленный прямоугольник 90"/>
            <p:cNvSpPr>
              <a:spLocks/>
            </p:cNvSpPr>
            <p:nvPr/>
          </p:nvSpPr>
          <p:spPr>
            <a:xfrm rot="18900000">
              <a:off x="-374489" y="250548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2" name="Группа 91"/>
            <p:cNvGrpSpPr/>
            <p:nvPr/>
          </p:nvGrpSpPr>
          <p:grpSpPr>
            <a:xfrm>
              <a:off x="107642" y="465745"/>
              <a:ext cx="756000" cy="756000"/>
              <a:chOff x="163999" y="558819"/>
              <a:chExt cx="720000" cy="720000"/>
            </a:xfrm>
          </p:grpSpPr>
          <p:sp>
            <p:nvSpPr>
              <p:cNvPr id="93" name="Скругленный прямоугольник 92"/>
              <p:cNvSpPr>
                <a:spLocks/>
              </p:cNvSpPr>
              <p:nvPr/>
            </p:nvSpPr>
            <p:spPr>
              <a:xfrm rot="18900000">
                <a:off x="163999" y="558819"/>
                <a:ext cx="720000" cy="720000"/>
              </a:xfrm>
              <a:prstGeom prst="roundRect">
                <a:avLst>
                  <a:gd name="adj" fmla="val 18795"/>
                </a:avLst>
              </a:prstGeom>
              <a:solidFill>
                <a:srgbClr val="43B86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94" name="Picture 5" descr="O:\=программа=\==Для обмена==\=презы и доклады=\2021-11-27 форум от ВятГУ\для презы\UPsoXSYEQi0 — копия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226" t="19976" r="30891" b="42690"/>
              <a:stretch/>
            </p:blipFill>
            <p:spPr bwMode="auto">
              <a:xfrm>
                <a:off x="347418" y="703695"/>
                <a:ext cx="378510" cy="3831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95" name="Группа 94"/>
          <p:cNvGrpSpPr/>
          <p:nvPr/>
        </p:nvGrpSpPr>
        <p:grpSpPr>
          <a:xfrm rot="5400000">
            <a:off x="8527295" y="-150453"/>
            <a:ext cx="374112" cy="560558"/>
            <a:chOff x="158591" y="151433"/>
            <a:chExt cx="275135" cy="400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6" name="Скругленный прямоугольник 95"/>
            <p:cNvSpPr>
              <a:spLocks/>
            </p:cNvSpPr>
            <p:nvPr/>
          </p:nvSpPr>
          <p:spPr>
            <a:xfrm rot="18900000">
              <a:off x="289726" y="277259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Скругленный прямоугольник 96"/>
            <p:cNvSpPr>
              <a:spLocks/>
            </p:cNvSpPr>
            <p:nvPr/>
          </p:nvSpPr>
          <p:spPr>
            <a:xfrm rot="18900000">
              <a:off x="158591" y="15143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Скругленный прямоугольник 97"/>
            <p:cNvSpPr>
              <a:spLocks/>
            </p:cNvSpPr>
            <p:nvPr/>
          </p:nvSpPr>
          <p:spPr>
            <a:xfrm rot="18900000">
              <a:off x="158591" y="40839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Скругленный прямоугольник 51"/>
          <p:cNvSpPr/>
          <p:nvPr/>
        </p:nvSpPr>
        <p:spPr>
          <a:xfrm>
            <a:off x="8617404" y="4644694"/>
            <a:ext cx="360040" cy="297554"/>
          </a:xfrm>
          <a:prstGeom prst="roundRect">
            <a:avLst/>
          </a:prstGeom>
          <a:solidFill>
            <a:srgbClr val="57CAF7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Номер слайда 1"/>
          <p:cNvSpPr txBox="1">
            <a:spLocks/>
          </p:cNvSpPr>
          <p:nvPr/>
        </p:nvSpPr>
        <p:spPr>
          <a:xfrm>
            <a:off x="8581271" y="4644721"/>
            <a:ext cx="432304" cy="297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3AEE36D8-8171-49FA-88C1-323FE9191634}" type="slidenum">
              <a:rPr lang="ru-RU" sz="1600" b="1" smtClean="0">
                <a:solidFill>
                  <a:schemeClr val="bg1"/>
                </a:solidFill>
                <a:latin typeface="Roboto medium"/>
              </a:rPr>
              <a:pPr algn="ctr">
                <a:defRPr/>
              </a:pPr>
              <a:t>3</a:t>
            </a:fld>
            <a:endParaRPr lang="ru-RU" sz="1600" b="1" dirty="0">
              <a:solidFill>
                <a:schemeClr val="bg1"/>
              </a:solidFill>
              <a:latin typeface="Roboto medium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75255" y="2332708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626262"/>
                </a:solidFill>
                <a:latin typeface="Roboto medium"/>
              </a:rPr>
              <a:t>ПРЕДОСТАВЛЕНЫ УСЛУГИ ГРАЖДАНАМ ПОЖИЛОГО ВОЗРАСТА И ИНВАЛИДАМ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610768" y="1583575"/>
            <a:ext cx="3866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626262"/>
                </a:solidFill>
                <a:latin typeface="Roboto regular"/>
                <a:cs typeface="Arial" pitchFamily="34" charset="0"/>
              </a:rPr>
              <a:t>ГОСУДАРСТВЕННЫХ УЧРЕЖДЕНИЙ СОЦИАЛЬНОГО ОБСЛУЖИВАНИЯ НАСЕЛЕНИЯ</a:t>
            </a:r>
          </a:p>
        </p:txBody>
      </p:sp>
      <p:sp>
        <p:nvSpPr>
          <p:cNvPr id="118" name="Прямоугольник 117"/>
          <p:cNvSpPr/>
          <p:nvPr/>
        </p:nvSpPr>
        <p:spPr>
          <a:xfrm>
            <a:off x="1254115" y="1617483"/>
            <a:ext cx="5773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35</a:t>
            </a:r>
          </a:p>
        </p:txBody>
      </p:sp>
      <p:sp>
        <p:nvSpPr>
          <p:cNvPr id="119" name="Rectangle 1"/>
          <p:cNvSpPr>
            <a:spLocks noChangeArrowheads="1"/>
          </p:cNvSpPr>
          <p:nvPr/>
        </p:nvSpPr>
        <p:spPr bwMode="auto">
          <a:xfrm>
            <a:off x="5678969" y="1725222"/>
            <a:ext cx="26569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200" b="1" dirty="0" smtClean="0">
                <a:solidFill>
                  <a:srgbClr val="626262"/>
                </a:solidFill>
                <a:latin typeface="Roboto regular"/>
                <a:cs typeface="Arial" pitchFamily="34" charset="0"/>
              </a:rPr>
              <a:t>ХОЗЯЙСТВУЮЩИХ СУБЪЕКТОВ</a:t>
            </a:r>
            <a:endParaRPr lang="ru-RU" sz="1200" b="1" dirty="0" smtClean="0">
              <a:solidFill>
                <a:srgbClr val="626262"/>
              </a:solidFill>
              <a:latin typeface="Roboto regular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 rot="16200000">
            <a:off x="4208338" y="3109537"/>
            <a:ext cx="658162" cy="630000"/>
          </a:xfrm>
          <a:prstGeom prst="rect">
            <a:avLst/>
          </a:prstGeom>
          <a:solidFill>
            <a:srgbClr val="FEBD55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2" name="TextBox 121"/>
          <p:cNvSpPr txBox="1"/>
          <p:nvPr/>
        </p:nvSpPr>
        <p:spPr>
          <a:xfrm>
            <a:off x="4085138" y="2784813"/>
            <a:ext cx="923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EB744"/>
                </a:solidFill>
                <a:latin typeface="Roboto medium"/>
              </a:rPr>
              <a:t>216 202 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4757512" y="2629773"/>
            <a:ext cx="923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43B869"/>
                </a:solidFill>
                <a:latin typeface="Roboto medium"/>
              </a:rPr>
              <a:t>240 516</a:t>
            </a:r>
            <a:endParaRPr lang="ru-RU" sz="1200" b="1" dirty="0">
              <a:solidFill>
                <a:srgbClr val="43B869"/>
              </a:solidFill>
              <a:latin typeface="Roboto medium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6952114" y="3259657"/>
            <a:ext cx="923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EB744"/>
                </a:solidFill>
                <a:latin typeface="Roboto medium"/>
              </a:rPr>
              <a:t>6 349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7535002" y="3289819"/>
            <a:ext cx="923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43B869"/>
                </a:solidFill>
                <a:latin typeface="Roboto medium"/>
              </a:rPr>
              <a:t>6 143</a:t>
            </a:r>
            <a:endParaRPr lang="ru-RU" sz="1200" b="1" dirty="0">
              <a:solidFill>
                <a:srgbClr val="43B869"/>
              </a:solidFill>
              <a:latin typeface="Roboto medium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6939748" y="3559162"/>
            <a:ext cx="637200" cy="230460"/>
          </a:xfrm>
          <a:prstGeom prst="rect">
            <a:avLst/>
          </a:prstGeom>
          <a:solidFill>
            <a:srgbClr val="FEBD5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7" name="Прямоугольник 126"/>
          <p:cNvSpPr/>
          <p:nvPr/>
        </p:nvSpPr>
        <p:spPr>
          <a:xfrm rot="16200000">
            <a:off x="7698761" y="3379966"/>
            <a:ext cx="189308" cy="630000"/>
          </a:xfrm>
          <a:prstGeom prst="rect">
            <a:avLst/>
          </a:prstGeom>
          <a:solidFill>
            <a:srgbClr val="43B86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8" name="TextBox 127"/>
          <p:cNvSpPr txBox="1"/>
          <p:nvPr/>
        </p:nvSpPr>
        <p:spPr>
          <a:xfrm>
            <a:off x="1354479" y="3168706"/>
            <a:ext cx="923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EB744"/>
                </a:solidFill>
                <a:latin typeface="Roboto medium"/>
              </a:rPr>
              <a:t>14 395</a:t>
            </a:r>
            <a:endParaRPr lang="ru-RU" sz="1200" b="1" dirty="0">
              <a:solidFill>
                <a:srgbClr val="FEB744"/>
              </a:solidFill>
              <a:latin typeface="Roboto medium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1942909" y="3132931"/>
            <a:ext cx="923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43B869"/>
                </a:solidFill>
                <a:latin typeface="Roboto medium"/>
              </a:rPr>
              <a:t>15 102</a:t>
            </a:r>
            <a:endParaRPr lang="ru-RU" sz="1200" b="1" dirty="0">
              <a:solidFill>
                <a:srgbClr val="43B869"/>
              </a:solidFill>
              <a:latin typeface="Roboto medium"/>
            </a:endParaRPr>
          </a:p>
        </p:txBody>
      </p:sp>
      <p:sp>
        <p:nvSpPr>
          <p:cNvPr id="131" name="Прямоугольник 130"/>
          <p:cNvSpPr/>
          <p:nvPr/>
        </p:nvSpPr>
        <p:spPr>
          <a:xfrm rot="16200000">
            <a:off x="1537141" y="3303600"/>
            <a:ext cx="342618" cy="629424"/>
          </a:xfrm>
          <a:prstGeom prst="rect">
            <a:avLst/>
          </a:prstGeom>
          <a:solidFill>
            <a:srgbClr val="FEBD55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3" name="Прямоугольник 132"/>
          <p:cNvSpPr/>
          <p:nvPr/>
        </p:nvSpPr>
        <p:spPr>
          <a:xfrm>
            <a:off x="3898321" y="4676542"/>
            <a:ext cx="99692" cy="85925"/>
          </a:xfrm>
          <a:prstGeom prst="rect">
            <a:avLst/>
          </a:prstGeom>
          <a:solidFill>
            <a:srgbClr val="FEBD5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34" name="Прямоугольник 133"/>
          <p:cNvSpPr/>
          <p:nvPr/>
        </p:nvSpPr>
        <p:spPr>
          <a:xfrm>
            <a:off x="5122457" y="4686286"/>
            <a:ext cx="99692" cy="85925"/>
          </a:xfrm>
          <a:prstGeom prst="rect">
            <a:avLst/>
          </a:prstGeom>
          <a:solidFill>
            <a:srgbClr val="43B86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rgbClr val="FFC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4042337" y="4596561"/>
            <a:ext cx="6646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2020</a:t>
            </a:r>
            <a:endParaRPr lang="ru-RU" sz="1100" dirty="0">
              <a:solidFill>
                <a:srgbClr val="545454"/>
              </a:solidFill>
              <a:latin typeface="Roboto regular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266473" y="4596561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2021</a:t>
            </a:r>
            <a:endParaRPr lang="ru-RU" sz="1100" dirty="0">
              <a:solidFill>
                <a:srgbClr val="545454"/>
              </a:solidFill>
              <a:latin typeface="Roboto regular"/>
            </a:endParaRPr>
          </a:p>
        </p:txBody>
      </p:sp>
      <p:sp>
        <p:nvSpPr>
          <p:cNvPr id="138" name="Прямоугольник 137"/>
          <p:cNvSpPr/>
          <p:nvPr/>
        </p:nvSpPr>
        <p:spPr>
          <a:xfrm>
            <a:off x="5471329" y="1655583"/>
            <a:ext cx="5003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5</a:t>
            </a:r>
          </a:p>
        </p:txBody>
      </p:sp>
      <p:sp>
        <p:nvSpPr>
          <p:cNvPr id="139" name="Shape 61"/>
          <p:cNvSpPr txBox="1">
            <a:spLocks/>
          </p:cNvSpPr>
          <p:nvPr/>
        </p:nvSpPr>
        <p:spPr bwMode="auto">
          <a:xfrm>
            <a:off x="764959" y="142875"/>
            <a:ext cx="8159749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12" tIns="77912" rIns="77912" bIns="77912"/>
          <a:lstStyle/>
          <a:p>
            <a:pPr>
              <a:spcAft>
                <a:spcPts val="600"/>
              </a:spcAft>
            </a:pPr>
            <a:r>
              <a:rPr lang="ru-RU" dirty="0" smtClean="0">
                <a:solidFill>
                  <a:srgbClr val="454545"/>
                </a:solidFill>
                <a:latin typeface="Roboto medium"/>
              </a:rPr>
              <a:t>Подпрограмма «Социальное обслуживание граждан»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3021711" y="713259"/>
            <a:ext cx="5876010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повышение уровня доступности приоритетных объектов и услуг </a:t>
            </a:r>
          </a:p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в приоритетных сферах жизнедеятельности инвалидов </a:t>
            </a:r>
          </a:p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и других маломобильных групп населения в Кировской области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1961329" y="3396252"/>
            <a:ext cx="635706" cy="417097"/>
          </a:xfrm>
          <a:prstGeom prst="rect">
            <a:avLst/>
          </a:prstGeom>
          <a:solidFill>
            <a:srgbClr val="43B86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43B869"/>
              </a:solidFill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4779672" y="2899918"/>
            <a:ext cx="637200" cy="881354"/>
          </a:xfrm>
          <a:prstGeom prst="rect">
            <a:avLst/>
          </a:prstGeom>
          <a:solidFill>
            <a:srgbClr val="43B86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729678" y="3859630"/>
            <a:ext cx="2617500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социальное обслуживание </a:t>
            </a:r>
          </a:p>
          <a:p>
            <a:pPr algn="ctr">
              <a:lnSpc>
                <a:spcPts val="1500"/>
              </a:lnSpc>
            </a:pP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на дому, </a:t>
            </a:r>
          </a:p>
          <a:p>
            <a:pPr algn="ctr">
              <a:lnSpc>
                <a:spcPts val="15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человек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6193930" y="3828899"/>
            <a:ext cx="2617500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стационарная форма</a:t>
            </a:r>
          </a:p>
          <a:p>
            <a:pPr algn="ctr">
              <a:lnSpc>
                <a:spcPts val="1500"/>
              </a:lnSpc>
            </a:pP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социального обслуживания, </a:t>
            </a: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человек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566356" y="3849371"/>
            <a:ext cx="2617500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400" dirty="0" err="1" smtClean="0">
                <a:solidFill>
                  <a:srgbClr val="545454"/>
                </a:solidFill>
                <a:latin typeface="Roboto regular"/>
              </a:rPr>
              <a:t>полустационарная</a:t>
            </a: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 форма</a:t>
            </a:r>
          </a:p>
          <a:p>
            <a:pPr algn="ctr">
              <a:lnSpc>
                <a:spcPts val="1500"/>
              </a:lnSpc>
            </a:pP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социального обслуживания,</a:t>
            </a:r>
          </a:p>
          <a:p>
            <a:pPr algn="ctr">
              <a:lnSpc>
                <a:spcPts val="15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человек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942358" y="1508657"/>
            <a:ext cx="7841418" cy="0"/>
          </a:xfrm>
          <a:prstGeom prst="line">
            <a:avLst/>
          </a:prstGeom>
          <a:ln w="12700">
            <a:solidFill>
              <a:srgbClr val="7F7F7F"/>
            </a:solidFill>
            <a:prstDash val="sysDot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1316100" y="950411"/>
            <a:ext cx="22891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595959"/>
              </a:buClr>
              <a:buSzPts val="2800"/>
            </a:pPr>
            <a:r>
              <a:rPr lang="ru-RU" sz="1000" b="1" dirty="0" smtClean="0">
                <a:solidFill>
                  <a:srgbClr val="454545"/>
                </a:solidFill>
                <a:latin typeface="Roboto regular"/>
              </a:rPr>
              <a:t>ЦЕЛЬ </a:t>
            </a:r>
            <a:r>
              <a:rPr lang="ru-RU" sz="1000" b="1" dirty="0" smtClean="0">
                <a:solidFill>
                  <a:srgbClr val="454545"/>
                </a:solidFill>
                <a:latin typeface="Roboto regular"/>
              </a:rPr>
              <a:t>ПОД</a:t>
            </a:r>
            <a:r>
              <a:rPr lang="ru-RU" sz="1000" b="1" dirty="0" smtClean="0">
                <a:solidFill>
                  <a:srgbClr val="454545"/>
                </a:solidFill>
                <a:latin typeface="Roboto regular"/>
              </a:rPr>
              <a:t>ПРОГРАММЫ</a:t>
            </a:r>
            <a:r>
              <a:rPr lang="ru-RU" sz="1000" b="1" dirty="0" smtClean="0">
                <a:solidFill>
                  <a:srgbClr val="454545"/>
                </a:solidFill>
                <a:latin typeface="Roboto regular"/>
              </a:rPr>
              <a:t>:</a:t>
            </a:r>
            <a:endParaRPr lang="ru-RU" sz="1000" b="1" dirty="0">
              <a:solidFill>
                <a:srgbClr val="454545"/>
              </a:solidFill>
              <a:latin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8728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66"/>
          <p:cNvSpPr>
            <a:spLocks noChangeArrowheads="1"/>
          </p:cNvSpPr>
          <p:nvPr/>
        </p:nvSpPr>
        <p:spPr bwMode="auto">
          <a:xfrm>
            <a:off x="1094549" y="3248555"/>
            <a:ext cx="3690000" cy="794045"/>
          </a:xfrm>
          <a:prstGeom prst="rect">
            <a:avLst/>
          </a:prstGeom>
          <a:solidFill>
            <a:srgbClr val="E2F6FE">
              <a:alpha val="87843"/>
            </a:srgb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15" tIns="91415" rIns="91415" bIns="91415" anchor="ctr"/>
          <a:lstStyle/>
          <a:p>
            <a:endParaRPr lang="ru-RU"/>
          </a:p>
        </p:txBody>
      </p:sp>
      <p:sp>
        <p:nvSpPr>
          <p:cNvPr id="99" name="Shape 66"/>
          <p:cNvSpPr>
            <a:spLocks noChangeArrowheads="1"/>
          </p:cNvSpPr>
          <p:nvPr/>
        </p:nvSpPr>
        <p:spPr bwMode="auto">
          <a:xfrm>
            <a:off x="1082005" y="780907"/>
            <a:ext cx="3691544" cy="2180033"/>
          </a:xfrm>
          <a:prstGeom prst="rect">
            <a:avLst/>
          </a:prstGeom>
          <a:solidFill>
            <a:srgbClr val="E2F6FE">
              <a:alpha val="87843"/>
            </a:srgb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15" tIns="91415" rIns="91415" bIns="91415" anchor="ctr"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46359" y="1485200"/>
            <a:ext cx="3571097" cy="14043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960020" y="3047187"/>
            <a:ext cx="0" cy="540000"/>
          </a:xfrm>
          <a:prstGeom prst="line">
            <a:avLst/>
          </a:prstGeom>
          <a:ln>
            <a:solidFill>
              <a:srgbClr val="FEB3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5960020" y="1006601"/>
            <a:ext cx="0" cy="1152000"/>
          </a:xfrm>
          <a:prstGeom prst="line">
            <a:avLst/>
          </a:prstGeom>
          <a:ln>
            <a:solidFill>
              <a:srgbClr val="FEB3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507928" y="615140"/>
            <a:ext cx="8460000" cy="0"/>
          </a:xfrm>
          <a:prstGeom prst="line">
            <a:avLst/>
          </a:prstGeom>
          <a:ln w="12700">
            <a:solidFill>
              <a:srgbClr val="43B86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88229" y="-4281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6" name="Shape 61"/>
          <p:cNvSpPr txBox="1">
            <a:spLocks/>
          </p:cNvSpPr>
          <p:nvPr/>
        </p:nvSpPr>
        <p:spPr bwMode="auto">
          <a:xfrm>
            <a:off x="764959" y="142875"/>
            <a:ext cx="8159749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12" tIns="77912" rIns="77912" bIns="77912"/>
          <a:lstStyle/>
          <a:p>
            <a:pPr>
              <a:spcAft>
                <a:spcPts val="600"/>
              </a:spcAft>
            </a:pPr>
            <a:r>
              <a:rPr lang="ru-RU" dirty="0" smtClean="0">
                <a:solidFill>
                  <a:srgbClr val="454545"/>
                </a:solidFill>
                <a:latin typeface="Roboto medium"/>
              </a:rPr>
              <a:t>Подпрограмма «Социальное обслуживание граждан»</a:t>
            </a:r>
          </a:p>
        </p:txBody>
      </p:sp>
      <p:grpSp>
        <p:nvGrpSpPr>
          <p:cNvPr id="2" name="Группа 86"/>
          <p:cNvGrpSpPr/>
          <p:nvPr/>
        </p:nvGrpSpPr>
        <p:grpSpPr>
          <a:xfrm>
            <a:off x="-628647" y="504387"/>
            <a:ext cx="1366027" cy="4628222"/>
            <a:chOff x="-496978" y="465745"/>
            <a:chExt cx="1366027" cy="46282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8" name="Скругленный прямоугольник 87"/>
            <p:cNvSpPr>
              <a:spLocks/>
            </p:cNvSpPr>
            <p:nvPr/>
          </p:nvSpPr>
          <p:spPr>
            <a:xfrm rot="18900000">
              <a:off x="-380250" y="1132882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Скругленный прямоугольник 88"/>
            <p:cNvSpPr>
              <a:spLocks/>
            </p:cNvSpPr>
            <p:nvPr/>
          </p:nvSpPr>
          <p:spPr>
            <a:xfrm rot="18900000">
              <a:off x="113049" y="181087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Скругленный прямоугольник 89"/>
            <p:cNvSpPr>
              <a:spLocks/>
            </p:cNvSpPr>
            <p:nvPr/>
          </p:nvSpPr>
          <p:spPr>
            <a:xfrm rot="18900000">
              <a:off x="-496978" y="3772782"/>
              <a:ext cx="1103058" cy="1321185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Скругленный прямоугольник 90"/>
            <p:cNvSpPr>
              <a:spLocks/>
            </p:cNvSpPr>
            <p:nvPr/>
          </p:nvSpPr>
          <p:spPr>
            <a:xfrm rot="18900000">
              <a:off x="-374489" y="250548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91"/>
            <p:cNvGrpSpPr/>
            <p:nvPr/>
          </p:nvGrpSpPr>
          <p:grpSpPr>
            <a:xfrm>
              <a:off x="107642" y="465745"/>
              <a:ext cx="756000" cy="756000"/>
              <a:chOff x="163999" y="558819"/>
              <a:chExt cx="720000" cy="720000"/>
            </a:xfrm>
          </p:grpSpPr>
          <p:sp>
            <p:nvSpPr>
              <p:cNvPr id="93" name="Скругленный прямоугольник 92"/>
              <p:cNvSpPr>
                <a:spLocks/>
              </p:cNvSpPr>
              <p:nvPr/>
            </p:nvSpPr>
            <p:spPr>
              <a:xfrm rot="18900000">
                <a:off x="163999" y="558819"/>
                <a:ext cx="720000" cy="720000"/>
              </a:xfrm>
              <a:prstGeom prst="roundRect">
                <a:avLst>
                  <a:gd name="adj" fmla="val 18795"/>
                </a:avLst>
              </a:prstGeom>
              <a:solidFill>
                <a:srgbClr val="43B86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94" name="Picture 5" descr="O:\=программа=\==Для обмена==\=презы и доклады=\2021-11-27 форум от ВятГУ\для презы\UPsoXSYEQi0 — копия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226" t="19976" r="30891" b="42690"/>
              <a:stretch/>
            </p:blipFill>
            <p:spPr bwMode="auto">
              <a:xfrm>
                <a:off x="347418" y="703695"/>
                <a:ext cx="378510" cy="3831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" name="Группа 94"/>
          <p:cNvGrpSpPr/>
          <p:nvPr/>
        </p:nvGrpSpPr>
        <p:grpSpPr>
          <a:xfrm rot="5400000">
            <a:off x="8527295" y="-150453"/>
            <a:ext cx="374112" cy="560558"/>
            <a:chOff x="158591" y="151433"/>
            <a:chExt cx="275135" cy="400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6" name="Скругленный прямоугольник 95"/>
            <p:cNvSpPr>
              <a:spLocks/>
            </p:cNvSpPr>
            <p:nvPr/>
          </p:nvSpPr>
          <p:spPr>
            <a:xfrm rot="18900000">
              <a:off x="289726" y="277259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Скругленный прямоугольник 96"/>
            <p:cNvSpPr>
              <a:spLocks/>
            </p:cNvSpPr>
            <p:nvPr/>
          </p:nvSpPr>
          <p:spPr>
            <a:xfrm rot="18900000">
              <a:off x="158591" y="15143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Скругленный прямоугольник 97"/>
            <p:cNvSpPr>
              <a:spLocks/>
            </p:cNvSpPr>
            <p:nvPr/>
          </p:nvSpPr>
          <p:spPr>
            <a:xfrm rot="18900000">
              <a:off x="158591" y="40839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Скругленный прямоугольник 51"/>
          <p:cNvSpPr/>
          <p:nvPr/>
        </p:nvSpPr>
        <p:spPr>
          <a:xfrm>
            <a:off x="8617404" y="4644694"/>
            <a:ext cx="360040" cy="297554"/>
          </a:xfrm>
          <a:prstGeom prst="roundRect">
            <a:avLst/>
          </a:prstGeom>
          <a:solidFill>
            <a:srgbClr val="57CAF7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Номер слайда 1"/>
          <p:cNvSpPr txBox="1">
            <a:spLocks/>
          </p:cNvSpPr>
          <p:nvPr/>
        </p:nvSpPr>
        <p:spPr>
          <a:xfrm>
            <a:off x="8581271" y="4644721"/>
            <a:ext cx="432304" cy="297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3AEE36D8-8171-49FA-88C1-323FE9191634}" type="slidenum">
              <a:rPr lang="ru-RU" sz="1600" b="1" smtClean="0">
                <a:solidFill>
                  <a:schemeClr val="bg1"/>
                </a:solidFill>
                <a:latin typeface="Roboto medium"/>
              </a:rPr>
              <a:pPr algn="ctr">
                <a:defRPr/>
              </a:pPr>
              <a:t>4</a:t>
            </a:fld>
            <a:endParaRPr lang="ru-RU" sz="1600" b="1" dirty="0">
              <a:solidFill>
                <a:schemeClr val="bg1"/>
              </a:solidFill>
              <a:latin typeface="Roboto medium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020025" y="3379442"/>
            <a:ext cx="323711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гражданин пожилого возраста</a:t>
            </a:r>
            <a:br>
              <a:rPr lang="ru-RU" sz="1200" dirty="0" smtClean="0">
                <a:solidFill>
                  <a:srgbClr val="4D4D4D"/>
                </a:solidFill>
                <a:latin typeface="Roboto regular"/>
              </a:rPr>
            </a:b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и инвалид стали участниками</a:t>
            </a:r>
            <a:br>
              <a:rPr lang="ru-RU" sz="1200" dirty="0" smtClean="0">
                <a:solidFill>
                  <a:srgbClr val="4D4D4D"/>
                </a:solidFill>
                <a:latin typeface="Roboto regular"/>
              </a:rPr>
            </a:b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тематических лекториев</a:t>
            </a:r>
          </a:p>
          <a:p>
            <a:pPr>
              <a:lnSpc>
                <a:spcPct val="90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и клубов по интересам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6030400" y="748534"/>
            <a:ext cx="3065392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мероприятий для поддержания</a:t>
            </a:r>
          </a:p>
          <a:p>
            <a:pPr>
              <a:lnSpc>
                <a:spcPct val="90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физической активности</a:t>
            </a:r>
          </a:p>
          <a:p>
            <a:pPr>
              <a:lnSpc>
                <a:spcPct val="90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и формирования здорового </a:t>
            </a:r>
          </a:p>
          <a:p>
            <a:pPr>
              <a:lnSpc>
                <a:spcPct val="90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образа жизни </a:t>
            </a:r>
          </a:p>
          <a:p>
            <a:pPr>
              <a:lnSpc>
                <a:spcPct val="90000"/>
              </a:lnSpc>
            </a:pPr>
            <a:r>
              <a:rPr lang="ru-RU" sz="900" dirty="0" smtClean="0">
                <a:solidFill>
                  <a:srgbClr val="4D4D4D"/>
                </a:solidFill>
                <a:latin typeface="Roboto regular"/>
              </a:rPr>
              <a:t>в домах-интернатах для престарелых и инвалидов, </a:t>
            </a:r>
          </a:p>
          <a:p>
            <a:pPr>
              <a:lnSpc>
                <a:spcPct val="90000"/>
              </a:lnSpc>
            </a:pPr>
            <a:r>
              <a:rPr lang="ru-RU" sz="900" dirty="0" smtClean="0">
                <a:solidFill>
                  <a:srgbClr val="4D4D4D"/>
                </a:solidFill>
                <a:latin typeface="Roboto regular"/>
              </a:rPr>
              <a:t>психоневрологических  интернатах, </a:t>
            </a:r>
          </a:p>
          <a:p>
            <a:pPr>
              <a:lnSpc>
                <a:spcPct val="90000"/>
              </a:lnSpc>
            </a:pPr>
            <a:r>
              <a:rPr lang="ru-RU" sz="900" dirty="0" smtClean="0">
                <a:solidFill>
                  <a:srgbClr val="4D4D4D"/>
                </a:solidFill>
                <a:latin typeface="Roboto regular"/>
              </a:rPr>
              <a:t>стационарных отделениях </a:t>
            </a:r>
            <a:endParaRPr lang="ru-RU" sz="900" dirty="0">
              <a:solidFill>
                <a:srgbClr val="4D4D4D"/>
              </a:solidFill>
              <a:latin typeface="Roboto regular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040918" y="1994888"/>
            <a:ext cx="314513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гражданина пожилого возраста</a:t>
            </a:r>
          </a:p>
          <a:p>
            <a:pPr>
              <a:lnSpc>
                <a:spcPct val="90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и инвалида приняли участие </a:t>
            </a:r>
          </a:p>
          <a:p>
            <a:pPr>
              <a:lnSpc>
                <a:spcPct val="90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в мероприятиях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6032447" y="2820588"/>
            <a:ext cx="1864293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тематический лекторий</a:t>
            </a:r>
          </a:p>
          <a:p>
            <a:pPr>
              <a:lnSpc>
                <a:spcPct val="90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</a:rPr>
              <a:t>и клуб по интересам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5109297" y="2048312"/>
            <a:ext cx="82586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2 </a:t>
            </a:r>
            <a:r>
              <a:rPr lang="ru-RU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567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5313156" y="788784"/>
            <a:ext cx="61266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198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sp>
        <p:nvSpPr>
          <p:cNvPr id="79" name="Rectangle 28"/>
          <p:cNvSpPr>
            <a:spLocks noChangeArrowheads="1"/>
          </p:cNvSpPr>
          <p:nvPr/>
        </p:nvSpPr>
        <p:spPr bwMode="auto">
          <a:xfrm>
            <a:off x="1966082" y="3277934"/>
            <a:ext cx="2889355" cy="70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  <a:ea typeface="Roboto Cn" pitchFamily="2" charset="0"/>
              </a:rPr>
              <a:t>гражданина получили услуги </a:t>
            </a:r>
          </a:p>
          <a:p>
            <a:pPr>
              <a:lnSpc>
                <a:spcPct val="85000"/>
              </a:lnSpc>
            </a:pPr>
            <a:r>
              <a:rPr lang="ru-RU" sz="1200" dirty="0" smtClean="0">
                <a:solidFill>
                  <a:srgbClr val="4D4D4D"/>
                </a:solidFill>
                <a:latin typeface="Roboto regular"/>
                <a:ea typeface="Roboto Cn" pitchFamily="2" charset="0"/>
              </a:rPr>
              <a:t>по </a:t>
            </a:r>
            <a:r>
              <a:rPr lang="ru-RU" sz="1200" b="1" dirty="0" smtClean="0">
                <a:solidFill>
                  <a:srgbClr val="4D4D4D"/>
                </a:solidFill>
                <a:latin typeface="Roboto regular"/>
                <a:ea typeface="Roboto Cn" pitchFamily="2" charset="0"/>
              </a:rPr>
              <a:t>доставке на дом </a:t>
            </a:r>
            <a:r>
              <a:rPr lang="ru-RU" sz="1200" dirty="0" smtClean="0">
                <a:solidFill>
                  <a:srgbClr val="4D4D4D"/>
                </a:solidFill>
                <a:latin typeface="Roboto regular"/>
                <a:ea typeface="Roboto Cn" pitchFamily="2" charset="0"/>
              </a:rPr>
              <a:t>лекарственных препаратов, медицинских изделий, продуктов лечебного питания</a:t>
            </a:r>
            <a:endParaRPr lang="ru-RU" sz="1200" b="1" dirty="0">
              <a:solidFill>
                <a:srgbClr val="4D4D4D"/>
              </a:solidFill>
              <a:latin typeface="Roboto regular"/>
              <a:ea typeface="Roboto Cn" pitchFamily="2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1963810" y="2201154"/>
            <a:ext cx="61266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140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105479" y="3238635"/>
            <a:ext cx="96853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12 403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>
            <a:off x="290369" y="2807677"/>
            <a:ext cx="33159" cy="2364398"/>
          </a:xfrm>
          <a:prstGeom prst="line">
            <a:avLst/>
          </a:prstGeom>
          <a:ln>
            <a:noFill/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8820472" y="2807677"/>
            <a:ext cx="0" cy="2364398"/>
          </a:xfrm>
          <a:prstGeom prst="line">
            <a:avLst/>
          </a:prstGeom>
          <a:ln>
            <a:noFill/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38"/>
          <p:cNvSpPr>
            <a:spLocks noChangeArrowheads="1"/>
          </p:cNvSpPr>
          <p:nvPr/>
        </p:nvSpPr>
        <p:spPr bwMode="auto">
          <a:xfrm rot="18900000">
            <a:off x="5905629" y="3534684"/>
            <a:ext cx="108000" cy="108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9" name="Oval 38"/>
          <p:cNvSpPr>
            <a:spLocks noChangeArrowheads="1"/>
          </p:cNvSpPr>
          <p:nvPr/>
        </p:nvSpPr>
        <p:spPr bwMode="auto">
          <a:xfrm rot="18900000">
            <a:off x="5904180" y="2185855"/>
            <a:ext cx="108000" cy="108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50" name="Oval 38"/>
          <p:cNvSpPr>
            <a:spLocks noChangeArrowheads="1"/>
          </p:cNvSpPr>
          <p:nvPr/>
        </p:nvSpPr>
        <p:spPr bwMode="auto">
          <a:xfrm rot="18900000">
            <a:off x="5906308" y="2983308"/>
            <a:ext cx="108000" cy="108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51" name="Oval 38"/>
          <p:cNvSpPr>
            <a:spLocks noChangeArrowheads="1"/>
          </p:cNvSpPr>
          <p:nvPr/>
        </p:nvSpPr>
        <p:spPr bwMode="auto">
          <a:xfrm rot="18900000">
            <a:off x="5904180" y="916438"/>
            <a:ext cx="108000" cy="108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4969809" y="3400866"/>
            <a:ext cx="96853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15 901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34403" y="847234"/>
            <a:ext cx="346783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626262"/>
                </a:solidFill>
                <a:latin typeface="Roboto medium"/>
              </a:rPr>
              <a:t>ВНЕДРЕНЫ ТЕХНОЛОГИИ</a:t>
            </a:r>
          </a:p>
          <a:p>
            <a:r>
              <a:rPr lang="ru-RU" sz="900" dirty="0">
                <a:solidFill>
                  <a:srgbClr val="626262"/>
                </a:solidFill>
                <a:latin typeface="Roboto medium"/>
              </a:rPr>
              <a:t>с целью создания </a:t>
            </a:r>
            <a:r>
              <a:rPr lang="ru-RU" sz="900" dirty="0" smtClean="0">
                <a:solidFill>
                  <a:srgbClr val="626262"/>
                </a:solidFill>
                <a:latin typeface="Roboto medium"/>
              </a:rPr>
              <a:t>механизма функционирования </a:t>
            </a:r>
            <a:r>
              <a:rPr lang="ru-RU" sz="900" dirty="0">
                <a:solidFill>
                  <a:srgbClr val="626262"/>
                </a:solidFill>
                <a:latin typeface="Roboto medium"/>
              </a:rPr>
              <a:t>системы непрерывной комплексной </a:t>
            </a:r>
            <a:r>
              <a:rPr lang="ru-RU" sz="900" dirty="0" smtClean="0">
                <a:solidFill>
                  <a:srgbClr val="626262"/>
                </a:solidFill>
                <a:latin typeface="Roboto medium"/>
              </a:rPr>
              <a:t>реабилитации детей-инвалидов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85813" y="2183219"/>
            <a:ext cx="145847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50" dirty="0">
                <a:solidFill>
                  <a:srgbClr val="4D4D4D"/>
                </a:solidFill>
                <a:latin typeface="Roboto regular"/>
              </a:rPr>
              <a:t>охвачено</a:t>
            </a:r>
            <a:br>
              <a:rPr lang="ru-RU" sz="1150" dirty="0">
                <a:solidFill>
                  <a:srgbClr val="4D4D4D"/>
                </a:solidFill>
                <a:latin typeface="Roboto regular"/>
              </a:rPr>
            </a:br>
            <a:r>
              <a:rPr lang="ru-RU" sz="1150" dirty="0">
                <a:solidFill>
                  <a:srgbClr val="4D4D4D"/>
                </a:solidFill>
                <a:latin typeface="Roboto regular"/>
              </a:rPr>
              <a:t>детей-инвалидов 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5322851" y="2836879"/>
            <a:ext cx="61266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501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sp>
        <p:nvSpPr>
          <p:cNvPr id="43" name="Oval 38"/>
          <p:cNvSpPr>
            <a:spLocks noChangeArrowheads="1"/>
          </p:cNvSpPr>
          <p:nvPr/>
        </p:nvSpPr>
        <p:spPr bwMode="auto">
          <a:xfrm rot="18900000">
            <a:off x="1318093" y="1617673"/>
            <a:ext cx="108000" cy="108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4" name="Oval 38"/>
          <p:cNvSpPr>
            <a:spLocks noChangeArrowheads="1"/>
          </p:cNvSpPr>
          <p:nvPr/>
        </p:nvSpPr>
        <p:spPr bwMode="auto">
          <a:xfrm rot="18900000">
            <a:off x="1318093" y="1865365"/>
            <a:ext cx="108000" cy="108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416647" y="1779972"/>
            <a:ext cx="3805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" dirty="0">
                <a:solidFill>
                  <a:srgbClr val="626262"/>
                </a:solidFill>
                <a:latin typeface="Roboto regular"/>
              </a:rPr>
              <a:t>«Домашний </a:t>
            </a:r>
            <a:r>
              <a:rPr lang="ru-RU" sz="1150" dirty="0" err="1">
                <a:solidFill>
                  <a:srgbClr val="626262"/>
                </a:solidFill>
                <a:latin typeface="Roboto regular"/>
              </a:rPr>
              <a:t>микрореабилитационный</a:t>
            </a:r>
            <a:r>
              <a:rPr lang="ru-RU" sz="1150" dirty="0">
                <a:solidFill>
                  <a:srgbClr val="626262"/>
                </a:solidFill>
                <a:latin typeface="Roboto regular"/>
              </a:rPr>
              <a:t> центр</a:t>
            </a:r>
            <a:r>
              <a:rPr lang="ru-RU" sz="1150" dirty="0" smtClean="0">
                <a:solidFill>
                  <a:srgbClr val="626262"/>
                </a:solidFill>
                <a:latin typeface="Roboto regular"/>
              </a:rPr>
              <a:t>»</a:t>
            </a:r>
            <a:endParaRPr lang="ru-RU" sz="1150" dirty="0">
              <a:solidFill>
                <a:srgbClr val="626262"/>
              </a:solidFill>
              <a:latin typeface="Roboto regular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416647" y="1539792"/>
            <a:ext cx="3805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" dirty="0" smtClean="0">
                <a:solidFill>
                  <a:srgbClr val="626262"/>
                </a:solidFill>
                <a:latin typeface="Roboto regular"/>
              </a:rPr>
              <a:t>«Выездной </a:t>
            </a:r>
            <a:r>
              <a:rPr lang="ru-RU" sz="1150" dirty="0" err="1" smtClean="0">
                <a:solidFill>
                  <a:srgbClr val="626262"/>
                </a:solidFill>
                <a:latin typeface="Roboto regular"/>
              </a:rPr>
              <a:t>микрореабилитационный</a:t>
            </a:r>
            <a:r>
              <a:rPr lang="ru-RU" sz="1150" dirty="0" smtClean="0">
                <a:solidFill>
                  <a:srgbClr val="626262"/>
                </a:solidFill>
                <a:latin typeface="Roboto regular"/>
              </a:rPr>
              <a:t> центр»</a:t>
            </a:r>
            <a:endParaRPr lang="ru-RU" sz="1150" dirty="0"/>
          </a:p>
        </p:txBody>
      </p:sp>
      <p:cxnSp>
        <p:nvCxnSpPr>
          <p:cNvPr id="58" name="Соединительная линия уступом 57"/>
          <p:cNvCxnSpPr/>
          <p:nvPr/>
        </p:nvCxnSpPr>
        <p:spPr>
          <a:xfrm>
            <a:off x="1160007" y="3569860"/>
            <a:ext cx="828000" cy="360000"/>
          </a:xfrm>
          <a:prstGeom prst="bentConnector3">
            <a:avLst>
              <a:gd name="adj1" fmla="val 100316"/>
            </a:avLst>
          </a:prstGeom>
          <a:ln w="12700">
            <a:solidFill>
              <a:srgbClr val="FEB3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1"/>
          <p:cNvSpPr>
            <a:spLocks noChangeArrowheads="1"/>
          </p:cNvSpPr>
          <p:nvPr/>
        </p:nvSpPr>
        <p:spPr bwMode="auto">
          <a:xfrm>
            <a:off x="6926608" y="4254820"/>
            <a:ext cx="2120999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ru-RU" sz="900" b="1" dirty="0">
                <a:solidFill>
                  <a:srgbClr val="626262"/>
                </a:solidFill>
                <a:latin typeface="Roboto medium"/>
                <a:cs typeface="Arial" pitchFamily="34" charset="0"/>
              </a:rPr>
              <a:t>ПРОПАГАНДА </a:t>
            </a:r>
          </a:p>
          <a:p>
            <a:pPr>
              <a:lnSpc>
                <a:spcPts val="1400"/>
              </a:lnSpc>
            </a:pPr>
            <a:r>
              <a:rPr lang="ru-RU" sz="900" b="1" dirty="0">
                <a:solidFill>
                  <a:srgbClr val="626262"/>
                </a:solidFill>
                <a:latin typeface="Roboto medium"/>
                <a:cs typeface="Arial" pitchFamily="34" charset="0"/>
              </a:rPr>
              <a:t>СЕМЕЙНЫХ ЦЕННОСТЕЙ</a:t>
            </a:r>
          </a:p>
          <a:p>
            <a:pPr>
              <a:lnSpc>
                <a:spcPts val="1400"/>
              </a:lnSpc>
            </a:pPr>
            <a:r>
              <a:rPr lang="ru-RU" sz="900" b="1" dirty="0">
                <a:solidFill>
                  <a:srgbClr val="626262"/>
                </a:solidFill>
                <a:latin typeface="Roboto medium"/>
                <a:cs typeface="Arial" pitchFamily="34" charset="0"/>
              </a:rPr>
              <a:t>И ТРАДИЦИЙ</a:t>
            </a: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1478683" y="4203579"/>
            <a:ext cx="2409031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ru-RU" sz="900" b="1" dirty="0">
                <a:solidFill>
                  <a:srgbClr val="626262"/>
                </a:solidFill>
                <a:latin typeface="Roboto medium"/>
                <a:cs typeface="Arial" pitchFamily="34" charset="0"/>
              </a:rPr>
              <a:t>УПОРЯДОЧИВАНИЕ </a:t>
            </a:r>
            <a:endParaRPr lang="ru-RU" sz="900" b="1" dirty="0" smtClean="0">
              <a:solidFill>
                <a:srgbClr val="626262"/>
              </a:solidFill>
              <a:latin typeface="Roboto medium"/>
              <a:cs typeface="Arial" pitchFamily="34" charset="0"/>
            </a:endParaRPr>
          </a:p>
          <a:p>
            <a:pPr>
              <a:lnSpc>
                <a:spcPts val="1400"/>
              </a:lnSpc>
            </a:pPr>
            <a:r>
              <a:rPr lang="ru-RU" sz="900" b="1" dirty="0" smtClean="0">
                <a:solidFill>
                  <a:srgbClr val="626262"/>
                </a:solidFill>
                <a:latin typeface="Roboto medium"/>
                <a:cs typeface="Arial" pitchFamily="34" charset="0"/>
              </a:rPr>
              <a:t>ШТАТНОЙ </a:t>
            </a:r>
            <a:r>
              <a:rPr lang="ru-RU" sz="900" b="1" dirty="0">
                <a:solidFill>
                  <a:srgbClr val="626262"/>
                </a:solidFill>
                <a:latin typeface="Roboto medium"/>
                <a:cs typeface="Arial" pitchFamily="34" charset="0"/>
              </a:rPr>
              <a:t>ЧИСЛЕННОСТИ</a:t>
            </a:r>
          </a:p>
          <a:p>
            <a:pPr>
              <a:lnSpc>
                <a:spcPts val="1400"/>
              </a:lnSpc>
            </a:pPr>
            <a:r>
              <a:rPr lang="ru-RU" sz="900" b="1" dirty="0">
                <a:solidFill>
                  <a:srgbClr val="626262"/>
                </a:solidFill>
                <a:latin typeface="Roboto medium"/>
                <a:cs typeface="Arial" pitchFamily="34" charset="0"/>
              </a:rPr>
              <a:t>РАБОТНИКОВ ОРГАНИЗАЦИЙ СОЦИАЛЬНОГО ОБСЛУЖИВАНИЯ</a:t>
            </a:r>
          </a:p>
        </p:txBody>
      </p:sp>
      <p:grpSp>
        <p:nvGrpSpPr>
          <p:cNvPr id="70" name="Google Shape;1222;p13"/>
          <p:cNvGrpSpPr/>
          <p:nvPr/>
        </p:nvGrpSpPr>
        <p:grpSpPr>
          <a:xfrm>
            <a:off x="972839" y="4404878"/>
            <a:ext cx="435022" cy="323445"/>
            <a:chOff x="5247525" y="3007275"/>
            <a:chExt cx="517575" cy="3848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1" name="Google Shape;1223;p13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1224;p13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4347091" y="4211530"/>
            <a:ext cx="2120999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ru-RU" sz="900" b="1" dirty="0">
                <a:solidFill>
                  <a:srgbClr val="626262"/>
                </a:solidFill>
                <a:latin typeface="Roboto medium"/>
                <a:cs typeface="Arial" pitchFamily="34" charset="0"/>
              </a:rPr>
              <a:t>ФОРМИРОВАНИЕ ЕДИНОГО</a:t>
            </a:r>
          </a:p>
          <a:p>
            <a:pPr>
              <a:lnSpc>
                <a:spcPts val="1400"/>
              </a:lnSpc>
            </a:pPr>
            <a:r>
              <a:rPr lang="ru-RU" sz="900" b="1" dirty="0">
                <a:solidFill>
                  <a:srgbClr val="626262"/>
                </a:solidFill>
                <a:latin typeface="Roboto medium"/>
                <a:cs typeface="Arial" pitchFamily="34" charset="0"/>
              </a:rPr>
              <a:t>СОЦИАЛЬНО-КУЛЬТУРНОГО </a:t>
            </a:r>
          </a:p>
          <a:p>
            <a:pPr>
              <a:lnSpc>
                <a:spcPts val="1400"/>
              </a:lnSpc>
            </a:pPr>
            <a:r>
              <a:rPr lang="ru-RU" sz="900" b="1" dirty="0">
                <a:solidFill>
                  <a:srgbClr val="626262"/>
                </a:solidFill>
                <a:latin typeface="Roboto medium"/>
                <a:cs typeface="Arial" pitchFamily="34" charset="0"/>
              </a:rPr>
              <a:t>ПРОСТРАНСТВА</a:t>
            </a:r>
          </a:p>
          <a:p>
            <a:pPr>
              <a:lnSpc>
                <a:spcPts val="1400"/>
              </a:lnSpc>
            </a:pPr>
            <a:r>
              <a:rPr lang="ru-RU" sz="900" b="1" dirty="0">
                <a:solidFill>
                  <a:srgbClr val="626262"/>
                </a:solidFill>
                <a:latin typeface="Roboto medium"/>
                <a:cs typeface="Arial" pitchFamily="34" charset="0"/>
              </a:rPr>
              <a:t>ДЛЯ ОБЩЕНИЯ</a:t>
            </a:r>
          </a:p>
        </p:txBody>
      </p:sp>
      <p:sp>
        <p:nvSpPr>
          <p:cNvPr id="74" name="Google Shape;1157;p13"/>
          <p:cNvSpPr/>
          <p:nvPr/>
        </p:nvSpPr>
        <p:spPr>
          <a:xfrm>
            <a:off x="3902919" y="4442622"/>
            <a:ext cx="339835" cy="30911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19050" cap="rnd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" name="Google Shape;1214;p13"/>
          <p:cNvGrpSpPr/>
          <p:nvPr/>
        </p:nvGrpSpPr>
        <p:grpSpPr>
          <a:xfrm>
            <a:off x="6450383" y="4387731"/>
            <a:ext cx="345971" cy="325505"/>
            <a:chOff x="5972700" y="2330200"/>
            <a:chExt cx="411625" cy="3872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6" name="Google Shape;1215;p1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1216;p13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000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66"/>
          <p:cNvSpPr>
            <a:spLocks noChangeArrowheads="1"/>
          </p:cNvSpPr>
          <p:nvPr/>
        </p:nvSpPr>
        <p:spPr bwMode="auto">
          <a:xfrm>
            <a:off x="993583" y="1465520"/>
            <a:ext cx="3767550" cy="764838"/>
          </a:xfrm>
          <a:prstGeom prst="rect">
            <a:avLst/>
          </a:prstGeom>
          <a:solidFill>
            <a:srgbClr val="E2F6FE">
              <a:alpha val="87843"/>
            </a:srgb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15" tIns="91415" rIns="91415" bIns="91415" anchor="ctr"/>
          <a:lstStyle/>
          <a:p>
            <a:endParaRPr lang="ru-RU"/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507928" y="615140"/>
            <a:ext cx="8460000" cy="0"/>
          </a:xfrm>
          <a:prstGeom prst="line">
            <a:avLst/>
          </a:prstGeom>
          <a:ln w="12700">
            <a:solidFill>
              <a:srgbClr val="43B86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88229" y="-4281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6" name="Shape 61"/>
          <p:cNvSpPr txBox="1">
            <a:spLocks/>
          </p:cNvSpPr>
          <p:nvPr/>
        </p:nvSpPr>
        <p:spPr bwMode="auto">
          <a:xfrm>
            <a:off x="764959" y="142875"/>
            <a:ext cx="8159749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12" tIns="77912" rIns="77912" bIns="77912"/>
          <a:lstStyle/>
          <a:p>
            <a:pPr>
              <a:spcAft>
                <a:spcPts val="600"/>
              </a:spcAft>
            </a:pPr>
            <a:r>
              <a:rPr lang="ru-RU" dirty="0" smtClean="0">
                <a:solidFill>
                  <a:srgbClr val="454545"/>
                </a:solidFill>
                <a:latin typeface="Roboto medium"/>
              </a:rPr>
              <a:t>Меры социальной поддержки в Кировской области</a:t>
            </a:r>
            <a:endParaRPr lang="ru-RU" dirty="0">
              <a:solidFill>
                <a:srgbClr val="454545"/>
              </a:solidFill>
              <a:latin typeface="Roboto medium"/>
            </a:endParaRPr>
          </a:p>
        </p:txBody>
      </p:sp>
      <p:sp>
        <p:nvSpPr>
          <p:cNvPr id="17" name="Shape 66"/>
          <p:cNvSpPr>
            <a:spLocks noChangeArrowheads="1"/>
          </p:cNvSpPr>
          <p:nvPr/>
        </p:nvSpPr>
        <p:spPr bwMode="auto">
          <a:xfrm>
            <a:off x="4962187" y="3997181"/>
            <a:ext cx="3572544" cy="794045"/>
          </a:xfrm>
          <a:prstGeom prst="rect">
            <a:avLst/>
          </a:prstGeom>
          <a:solidFill>
            <a:srgbClr val="E2F6FE">
              <a:alpha val="87843"/>
            </a:srgb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15" tIns="91415" rIns="91415" bIns="91415" anchor="ctr"/>
          <a:lstStyle/>
          <a:p>
            <a:endParaRPr lang="ru-RU"/>
          </a:p>
        </p:txBody>
      </p:sp>
      <p:cxnSp>
        <p:nvCxnSpPr>
          <p:cNvPr id="18" name="Соединительная линия уступом 17"/>
          <p:cNvCxnSpPr/>
          <p:nvPr/>
        </p:nvCxnSpPr>
        <p:spPr>
          <a:xfrm>
            <a:off x="1587169" y="3082660"/>
            <a:ext cx="2207268" cy="504525"/>
          </a:xfrm>
          <a:prstGeom prst="bentConnector3">
            <a:avLst>
              <a:gd name="adj1" fmla="val 99634"/>
            </a:avLst>
          </a:prstGeom>
          <a:ln w="12700">
            <a:solidFill>
              <a:srgbClr val="FEB3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1496456" y="2824085"/>
            <a:ext cx="3060025" cy="259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ts val="1300"/>
              </a:lnSpc>
            </a:pPr>
            <a:r>
              <a:rPr lang="ru-RU" sz="1100" b="1" dirty="0" smtClean="0">
                <a:solidFill>
                  <a:srgbClr val="626262"/>
                </a:solidFill>
                <a:latin typeface="Roboto medium"/>
                <a:cs typeface="Arial" pitchFamily="34" charset="0"/>
              </a:rPr>
              <a:t>МЕР СЕМЬЯМ С ДЕТЬМИ:</a:t>
            </a:r>
            <a:endParaRPr lang="ru-RU" sz="1100" b="1" dirty="0">
              <a:solidFill>
                <a:srgbClr val="626262"/>
              </a:solidFill>
              <a:latin typeface="Roboto medium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7329" y="3835580"/>
            <a:ext cx="5261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454545"/>
                </a:solidFill>
                <a:latin typeface="Roboto regular"/>
              </a:rPr>
              <a:t>78</a:t>
            </a:r>
            <a:endParaRPr lang="ru-RU" sz="1400" b="1" dirty="0">
              <a:solidFill>
                <a:srgbClr val="454545"/>
              </a:solidFill>
              <a:latin typeface="Roboto regular"/>
            </a:endParaRPr>
          </a:p>
          <a:p>
            <a:pPr algn="ctr"/>
            <a:r>
              <a:rPr lang="ru-RU" sz="1400" b="1" dirty="0">
                <a:solidFill>
                  <a:srgbClr val="454545"/>
                </a:solidFill>
                <a:latin typeface="Roboto regular"/>
              </a:rPr>
              <a:t>мер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20879" y="2751303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28</a:t>
            </a: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1309904" y="3321103"/>
            <a:ext cx="2486626" cy="131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ct val="80000"/>
              </a:lnSpc>
            </a:pPr>
            <a:r>
              <a:rPr lang="ru-RU" sz="16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13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ru-RU" sz="1100" dirty="0" smtClean="0">
                <a:solidFill>
                  <a:srgbClr val="626262"/>
                </a:solidFill>
                <a:latin typeface="Roboto regular"/>
                <a:cs typeface="Arial" pitchFamily="34" charset="0"/>
              </a:rPr>
              <a:t>– средства </a:t>
            </a:r>
            <a:endParaRPr lang="en-US" sz="1100" dirty="0" smtClean="0">
              <a:solidFill>
                <a:srgbClr val="626262"/>
              </a:solidFill>
              <a:latin typeface="Roboto regular"/>
              <a:cs typeface="Arial" pitchFamily="34" charset="0"/>
            </a:endParaRPr>
          </a:p>
          <a:p>
            <a:pPr lvl="0" fontAlgn="base">
              <a:lnSpc>
                <a:spcPct val="80000"/>
              </a:lnSpc>
              <a:spcAft>
                <a:spcPts val="600"/>
              </a:spcAft>
            </a:pPr>
            <a:r>
              <a:rPr lang="ru-RU" sz="1100" dirty="0" smtClean="0">
                <a:solidFill>
                  <a:srgbClr val="626262"/>
                </a:solidFill>
                <a:latin typeface="Roboto regular"/>
                <a:cs typeface="Arial" pitchFamily="34" charset="0"/>
              </a:rPr>
              <a:t>федерального бюджета</a:t>
            </a:r>
            <a:endParaRPr lang="ru-RU" sz="1100" dirty="0">
              <a:solidFill>
                <a:srgbClr val="626262"/>
              </a:solidFill>
              <a:latin typeface="Roboto regular"/>
              <a:cs typeface="Arial" pitchFamily="34" charset="0"/>
            </a:endParaRPr>
          </a:p>
          <a:p>
            <a:pPr lvl="0" fontAlgn="base">
              <a:lnSpc>
                <a:spcPct val="80000"/>
              </a:lnSpc>
              <a:spcAft>
                <a:spcPts val="600"/>
              </a:spcAft>
            </a:pPr>
            <a:r>
              <a:rPr lang="ru-RU" sz="16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13</a:t>
            </a:r>
            <a:r>
              <a:rPr lang="ru-RU" dirty="0" smtClean="0">
                <a:solidFill>
                  <a:srgbClr val="595959"/>
                </a:solidFill>
                <a:latin typeface="Junegull" charset="-52"/>
                <a:cs typeface="Arial" pitchFamily="34" charset="0"/>
              </a:rPr>
              <a:t> </a:t>
            </a:r>
            <a:r>
              <a:rPr lang="ru-RU" sz="1100" dirty="0" smtClean="0">
                <a:solidFill>
                  <a:srgbClr val="626262"/>
                </a:solidFill>
                <a:latin typeface="Roboto regular"/>
                <a:cs typeface="Arial" pitchFamily="34" charset="0"/>
              </a:rPr>
              <a:t>– средства </a:t>
            </a:r>
            <a:br>
              <a:rPr lang="ru-RU" sz="1100" dirty="0" smtClean="0">
                <a:solidFill>
                  <a:srgbClr val="626262"/>
                </a:solidFill>
                <a:latin typeface="Roboto regular"/>
                <a:cs typeface="Arial" pitchFamily="34" charset="0"/>
              </a:rPr>
            </a:br>
            <a:r>
              <a:rPr lang="ru-RU" sz="1100" dirty="0" smtClean="0">
                <a:solidFill>
                  <a:srgbClr val="626262"/>
                </a:solidFill>
                <a:latin typeface="Roboto regular"/>
                <a:cs typeface="Arial" pitchFamily="34" charset="0"/>
              </a:rPr>
              <a:t>областного бюджета</a:t>
            </a:r>
            <a:endParaRPr lang="ru-RU" dirty="0" smtClean="0">
              <a:solidFill>
                <a:srgbClr val="626262"/>
              </a:solidFill>
              <a:latin typeface="Roboto regular"/>
              <a:cs typeface="Arial" pitchFamily="34" charset="0"/>
            </a:endParaRPr>
          </a:p>
          <a:p>
            <a:pPr lvl="0" fontAlgn="base">
              <a:lnSpc>
                <a:spcPct val="80000"/>
              </a:lnSpc>
              <a:spcAft>
                <a:spcPts val="600"/>
              </a:spcAft>
            </a:pPr>
            <a:r>
              <a:rPr lang="ru-RU" sz="1600" b="1" dirty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2</a:t>
            </a:r>
            <a:r>
              <a:rPr lang="ru-RU" dirty="0" smtClean="0">
                <a:solidFill>
                  <a:srgbClr val="595959"/>
                </a:solidFill>
                <a:cs typeface="Arial" pitchFamily="34" charset="0"/>
              </a:rPr>
              <a:t> </a:t>
            </a:r>
            <a:r>
              <a:rPr lang="ru-RU" sz="1100" dirty="0" smtClean="0">
                <a:solidFill>
                  <a:srgbClr val="626262"/>
                </a:solidFill>
                <a:latin typeface="Roboto regular"/>
                <a:cs typeface="Arial" pitchFamily="34" charset="0"/>
              </a:rPr>
              <a:t>– на условиях софинансирования </a:t>
            </a:r>
            <a:endParaRPr lang="ru-RU" dirty="0">
              <a:solidFill>
                <a:srgbClr val="626262"/>
              </a:solidFill>
              <a:latin typeface="Roboto regular"/>
              <a:cs typeface="Arial" pitchFamily="34" charset="0"/>
            </a:endParaRPr>
          </a:p>
        </p:txBody>
      </p:sp>
      <p:sp>
        <p:nvSpPr>
          <p:cNvPr id="23" name="Арка 22"/>
          <p:cNvSpPr/>
          <p:nvPr/>
        </p:nvSpPr>
        <p:spPr>
          <a:xfrm rot="17020645">
            <a:off x="3183392" y="3437619"/>
            <a:ext cx="1298416" cy="1298416"/>
          </a:xfrm>
          <a:prstGeom prst="blockArc">
            <a:avLst>
              <a:gd name="adj1" fmla="val 16517000"/>
              <a:gd name="adj2" fmla="val 4373373"/>
              <a:gd name="adj3" fmla="val 15746"/>
            </a:avLst>
          </a:prstGeom>
          <a:solidFill>
            <a:srgbClr val="FEBD5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4" name="Арка 23"/>
          <p:cNvSpPr/>
          <p:nvPr/>
        </p:nvSpPr>
        <p:spPr>
          <a:xfrm rot="17020645">
            <a:off x="3172910" y="3508482"/>
            <a:ext cx="1298416" cy="1319993"/>
          </a:xfrm>
          <a:prstGeom prst="blockArc">
            <a:avLst>
              <a:gd name="adj1" fmla="val 4364070"/>
              <a:gd name="adj2" fmla="val 16308751"/>
              <a:gd name="adj3" fmla="val 19661"/>
            </a:avLst>
          </a:prstGeom>
          <a:solidFill>
            <a:srgbClr val="43B86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992485" y="1658121"/>
            <a:ext cx="3733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626262"/>
                </a:solidFill>
                <a:latin typeface="Roboto regular"/>
              </a:rPr>
              <a:t>с 2021 года предоставляется малоимущим семьям </a:t>
            </a:r>
          </a:p>
          <a:p>
            <a:r>
              <a:rPr lang="ru-RU" sz="1100" dirty="0">
                <a:solidFill>
                  <a:srgbClr val="626262"/>
                </a:solidFill>
                <a:latin typeface="Roboto regular"/>
              </a:rPr>
              <a:t>и малоимущим одиноко проживающим гражданам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153962" y="1505559"/>
            <a:ext cx="111120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103 293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  <a:p>
            <a:endParaRPr lang="ru-RU" sz="1800" dirty="0">
              <a:solidFill>
                <a:srgbClr val="686868"/>
              </a:solidFill>
              <a:latin typeface="Junegull" charset="-52"/>
            </a:endParaRPr>
          </a:p>
        </p:txBody>
      </p:sp>
      <p:cxnSp>
        <p:nvCxnSpPr>
          <p:cNvPr id="28" name="Соединительная линия уступом 27"/>
          <p:cNvCxnSpPr/>
          <p:nvPr/>
        </p:nvCxnSpPr>
        <p:spPr>
          <a:xfrm>
            <a:off x="1258395" y="1856490"/>
            <a:ext cx="900000" cy="252000"/>
          </a:xfrm>
          <a:prstGeom prst="bentConnector3">
            <a:avLst>
              <a:gd name="adj1" fmla="val 100316"/>
            </a:avLst>
          </a:prstGeom>
          <a:ln w="12700">
            <a:solidFill>
              <a:srgbClr val="FEB3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1263326" y="865353"/>
            <a:ext cx="1656184" cy="304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altLang="ru-RU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  <a:sym typeface="Cambria" pitchFamily="18" charset="0"/>
              </a:rPr>
              <a:t>366 800 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259822" y="743224"/>
            <a:ext cx="2303432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1400" dirty="0" smtClean="0">
                <a:solidFill>
                  <a:srgbClr val="454545"/>
                </a:solidFill>
                <a:latin typeface="Roboto regular"/>
                <a:ea typeface="Apex New Ultra Italic" pitchFamily="50" charset="0"/>
                <a:cs typeface="Arial"/>
                <a:sym typeface="Cambria" pitchFamily="18" charset="0"/>
              </a:rPr>
              <a:t>человек получают меры </a:t>
            </a:r>
          </a:p>
          <a:p>
            <a:pPr>
              <a:lnSpc>
                <a:spcPct val="90000"/>
              </a:lnSpc>
            </a:pPr>
            <a:r>
              <a:rPr lang="ru-RU" altLang="ru-RU" sz="1400" dirty="0" smtClean="0">
                <a:solidFill>
                  <a:srgbClr val="454545"/>
                </a:solidFill>
                <a:latin typeface="Roboto regular"/>
                <a:ea typeface="Apex New Ultra Italic" pitchFamily="50" charset="0"/>
                <a:cs typeface="Arial"/>
                <a:sym typeface="Cambria" pitchFamily="18" charset="0"/>
              </a:rPr>
              <a:t>социальной поддержки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72070" y="1639595"/>
            <a:ext cx="3786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rgbClr val="454545"/>
                </a:solidFill>
                <a:latin typeface="Roboto regular"/>
              </a:rPr>
              <a:t>на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5321602" y="814896"/>
            <a:ext cx="5144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15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673345" y="786595"/>
            <a:ext cx="3244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626262"/>
                </a:solidFill>
                <a:latin typeface="Roboto regular"/>
                <a:cs typeface="Arial" pitchFamily="34" charset="0"/>
              </a:rPr>
              <a:t>УЧРЕЖДЕНИЙ </a:t>
            </a:r>
          </a:p>
          <a:p>
            <a:r>
              <a:rPr lang="ru-RU" sz="1200" b="1" dirty="0" smtClean="0">
                <a:solidFill>
                  <a:srgbClr val="626262"/>
                </a:solidFill>
                <a:latin typeface="Roboto regular"/>
                <a:cs typeface="Arial" pitchFamily="34" charset="0"/>
              </a:rPr>
              <a:t>СОЦИАЛЬНОЙ ЗАЩИТЫ НАСЕЛЕНИЯ</a:t>
            </a: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4942661" y="2239244"/>
            <a:ext cx="5628" cy="1440000"/>
          </a:xfrm>
          <a:prstGeom prst="line">
            <a:avLst/>
          </a:prstGeom>
          <a:ln w="12700">
            <a:solidFill>
              <a:srgbClr val="FEB338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5774266" y="3309636"/>
            <a:ext cx="3286968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 smtClean="0">
                <a:solidFill>
                  <a:srgbClr val="626262"/>
                </a:solidFill>
                <a:latin typeface="Roboto regular"/>
              </a:rPr>
              <a:t>на ведение личного подсобного хозяйства</a:t>
            </a:r>
          </a:p>
        </p:txBody>
      </p:sp>
      <p:sp>
        <p:nvSpPr>
          <p:cNvPr id="71" name="Rectangle 35"/>
          <p:cNvSpPr>
            <a:spLocks noChangeArrowheads="1"/>
          </p:cNvSpPr>
          <p:nvPr/>
        </p:nvSpPr>
        <p:spPr bwMode="auto">
          <a:xfrm>
            <a:off x="4992267" y="1481553"/>
            <a:ext cx="798573" cy="29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pPr>
              <a:lnSpc>
                <a:spcPts val="1600"/>
              </a:lnSpc>
            </a:pPr>
            <a:r>
              <a:rPr lang="ru-RU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2 472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sp>
        <p:nvSpPr>
          <p:cNvPr id="72" name="Rectangle 36"/>
          <p:cNvSpPr>
            <a:spLocks noChangeArrowheads="1"/>
          </p:cNvSpPr>
          <p:nvPr/>
        </p:nvSpPr>
        <p:spPr bwMode="auto">
          <a:xfrm>
            <a:off x="5711503" y="1464315"/>
            <a:ext cx="2036861" cy="283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dirty="0" smtClean="0">
                <a:solidFill>
                  <a:srgbClr val="454545"/>
                </a:solidFill>
                <a:latin typeface="Roboto medium"/>
                <a:ea typeface="Roboto Cn" pitchFamily="2" charset="0"/>
              </a:rPr>
              <a:t>социальных контракта</a:t>
            </a:r>
            <a:endParaRPr lang="ru-RU" sz="1400" dirty="0">
              <a:solidFill>
                <a:srgbClr val="454545"/>
              </a:solidFill>
              <a:latin typeface="Roboto medium"/>
              <a:ea typeface="Roboto Cn" pitchFamily="2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766234" y="2365687"/>
            <a:ext cx="3268141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 smtClean="0">
                <a:solidFill>
                  <a:srgbClr val="626262"/>
                </a:solidFill>
                <a:latin typeface="Roboto regular"/>
              </a:rPr>
              <a:t>на осуществление индивидуальной предпринимательской деятельности</a:t>
            </a:r>
          </a:p>
        </p:txBody>
      </p:sp>
      <p:grpSp>
        <p:nvGrpSpPr>
          <p:cNvPr id="2" name="Группа 86"/>
          <p:cNvGrpSpPr/>
          <p:nvPr/>
        </p:nvGrpSpPr>
        <p:grpSpPr>
          <a:xfrm>
            <a:off x="-628647" y="504387"/>
            <a:ext cx="1366027" cy="4628222"/>
            <a:chOff x="-496978" y="465745"/>
            <a:chExt cx="1366027" cy="46282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8" name="Скругленный прямоугольник 87"/>
            <p:cNvSpPr>
              <a:spLocks/>
            </p:cNvSpPr>
            <p:nvPr/>
          </p:nvSpPr>
          <p:spPr>
            <a:xfrm rot="18900000">
              <a:off x="-380250" y="1132882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Скругленный прямоугольник 88"/>
            <p:cNvSpPr>
              <a:spLocks/>
            </p:cNvSpPr>
            <p:nvPr/>
          </p:nvSpPr>
          <p:spPr>
            <a:xfrm rot="18900000">
              <a:off x="113049" y="181087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Скругленный прямоугольник 89"/>
            <p:cNvSpPr>
              <a:spLocks/>
            </p:cNvSpPr>
            <p:nvPr/>
          </p:nvSpPr>
          <p:spPr>
            <a:xfrm rot="18900000">
              <a:off x="-496978" y="3772782"/>
              <a:ext cx="1103058" cy="1321185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Скругленный прямоугольник 90"/>
            <p:cNvSpPr>
              <a:spLocks/>
            </p:cNvSpPr>
            <p:nvPr/>
          </p:nvSpPr>
          <p:spPr>
            <a:xfrm rot="18900000">
              <a:off x="-374489" y="250548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91"/>
            <p:cNvGrpSpPr/>
            <p:nvPr/>
          </p:nvGrpSpPr>
          <p:grpSpPr>
            <a:xfrm>
              <a:off x="107642" y="465745"/>
              <a:ext cx="756000" cy="756000"/>
              <a:chOff x="163999" y="558819"/>
              <a:chExt cx="720000" cy="720000"/>
            </a:xfrm>
          </p:grpSpPr>
          <p:sp>
            <p:nvSpPr>
              <p:cNvPr id="93" name="Скругленный прямоугольник 92"/>
              <p:cNvSpPr>
                <a:spLocks/>
              </p:cNvSpPr>
              <p:nvPr/>
            </p:nvSpPr>
            <p:spPr>
              <a:xfrm rot="18900000">
                <a:off x="163999" y="558819"/>
                <a:ext cx="720000" cy="720000"/>
              </a:xfrm>
              <a:prstGeom prst="roundRect">
                <a:avLst>
                  <a:gd name="adj" fmla="val 18795"/>
                </a:avLst>
              </a:prstGeom>
              <a:solidFill>
                <a:srgbClr val="43B86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94" name="Picture 5" descr="O:\=программа=\==Для обмена==\=презы и доклады=\2021-11-27 форум от ВятГУ\для презы\UPsoXSYEQi0 — копия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226" t="19976" r="30891" b="42690"/>
              <a:stretch/>
            </p:blipFill>
            <p:spPr bwMode="auto">
              <a:xfrm>
                <a:off x="347418" y="703695"/>
                <a:ext cx="378510" cy="3831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" name="Группа 94"/>
          <p:cNvGrpSpPr/>
          <p:nvPr/>
        </p:nvGrpSpPr>
        <p:grpSpPr>
          <a:xfrm rot="5400000">
            <a:off x="8527295" y="-150453"/>
            <a:ext cx="374112" cy="560558"/>
            <a:chOff x="158591" y="151433"/>
            <a:chExt cx="275135" cy="400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6" name="Скругленный прямоугольник 95"/>
            <p:cNvSpPr>
              <a:spLocks/>
            </p:cNvSpPr>
            <p:nvPr/>
          </p:nvSpPr>
          <p:spPr>
            <a:xfrm rot="18900000">
              <a:off x="289726" y="277259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Скругленный прямоугольник 96"/>
            <p:cNvSpPr>
              <a:spLocks/>
            </p:cNvSpPr>
            <p:nvPr/>
          </p:nvSpPr>
          <p:spPr>
            <a:xfrm rot="18900000">
              <a:off x="158591" y="15143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Скругленный прямоугольник 97"/>
            <p:cNvSpPr>
              <a:spLocks/>
            </p:cNvSpPr>
            <p:nvPr/>
          </p:nvSpPr>
          <p:spPr>
            <a:xfrm rot="18900000">
              <a:off x="158591" y="40839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Скругленный прямоугольник 51"/>
          <p:cNvSpPr/>
          <p:nvPr/>
        </p:nvSpPr>
        <p:spPr>
          <a:xfrm>
            <a:off x="8617404" y="4644694"/>
            <a:ext cx="360040" cy="297554"/>
          </a:xfrm>
          <a:prstGeom prst="roundRect">
            <a:avLst/>
          </a:prstGeom>
          <a:solidFill>
            <a:srgbClr val="57CAF7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Номер слайда 1"/>
          <p:cNvSpPr txBox="1">
            <a:spLocks/>
          </p:cNvSpPr>
          <p:nvPr/>
        </p:nvSpPr>
        <p:spPr>
          <a:xfrm>
            <a:off x="8581271" y="4644721"/>
            <a:ext cx="432304" cy="297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3AEE36D8-8171-49FA-88C1-323FE9191634}" type="slidenum">
              <a:rPr lang="ru-RU" sz="1600" b="1" smtClean="0">
                <a:solidFill>
                  <a:schemeClr val="bg1"/>
                </a:solidFill>
                <a:latin typeface="Roboto medium"/>
              </a:rPr>
              <a:pPr algn="ctr">
                <a:defRPr/>
              </a:pPr>
              <a:t>5</a:t>
            </a:fld>
            <a:endParaRPr lang="ru-RU" sz="1600" b="1" dirty="0">
              <a:solidFill>
                <a:schemeClr val="bg1"/>
              </a:solidFill>
              <a:latin typeface="Roboto medium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723940" y="2887341"/>
            <a:ext cx="3286968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b="1" dirty="0" smtClean="0">
                <a:solidFill>
                  <a:srgbClr val="626262"/>
                </a:solidFill>
                <a:latin typeface="Roboto regular"/>
                <a:cs typeface="Liberation Mono" pitchFamily="49" charset="0"/>
              </a:rPr>
              <a:t> </a:t>
            </a:r>
            <a:r>
              <a:rPr lang="ru-RU" sz="1200" dirty="0" smtClean="0">
                <a:solidFill>
                  <a:srgbClr val="626262"/>
                </a:solidFill>
                <a:latin typeface="Roboto regular"/>
              </a:rPr>
              <a:t>на поиск работы</a:t>
            </a:r>
          </a:p>
        </p:txBody>
      </p:sp>
      <p:sp>
        <p:nvSpPr>
          <p:cNvPr id="67" name="Rectangle 35"/>
          <p:cNvSpPr>
            <a:spLocks noChangeArrowheads="1"/>
          </p:cNvSpPr>
          <p:nvPr/>
        </p:nvSpPr>
        <p:spPr bwMode="auto">
          <a:xfrm>
            <a:off x="5157511" y="3351048"/>
            <a:ext cx="442706" cy="29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pPr>
              <a:lnSpc>
                <a:spcPts val="1600"/>
              </a:lnSpc>
            </a:pPr>
            <a:r>
              <a:rPr lang="ru-RU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38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sp>
        <p:nvSpPr>
          <p:cNvPr id="74" name="Rectangle 35"/>
          <p:cNvSpPr>
            <a:spLocks noChangeArrowheads="1"/>
          </p:cNvSpPr>
          <p:nvPr/>
        </p:nvSpPr>
        <p:spPr bwMode="auto">
          <a:xfrm>
            <a:off x="4976536" y="2460937"/>
            <a:ext cx="784403" cy="29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pPr>
              <a:lnSpc>
                <a:spcPts val="1600"/>
              </a:lnSpc>
            </a:pPr>
            <a:r>
              <a:rPr lang="ru-RU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1 110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sp>
        <p:nvSpPr>
          <p:cNvPr id="75" name="Rectangle 35"/>
          <p:cNvSpPr>
            <a:spLocks noChangeArrowheads="1"/>
          </p:cNvSpPr>
          <p:nvPr/>
        </p:nvSpPr>
        <p:spPr bwMode="auto">
          <a:xfrm>
            <a:off x="5081311" y="2922423"/>
            <a:ext cx="585374" cy="29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pPr>
              <a:lnSpc>
                <a:spcPts val="1600"/>
              </a:lnSpc>
            </a:pPr>
            <a:r>
              <a:rPr lang="ru-RU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784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sp>
        <p:nvSpPr>
          <p:cNvPr id="78" name="Oval 38"/>
          <p:cNvSpPr>
            <a:spLocks noChangeArrowheads="1"/>
          </p:cNvSpPr>
          <p:nvPr/>
        </p:nvSpPr>
        <p:spPr bwMode="auto">
          <a:xfrm rot="18900000">
            <a:off x="5713485" y="2525143"/>
            <a:ext cx="72000" cy="72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>
            <a:off x="4936909" y="2232337"/>
            <a:ext cx="3888000" cy="0"/>
          </a:xfrm>
          <a:prstGeom prst="line">
            <a:avLst/>
          </a:prstGeom>
          <a:ln w="12700">
            <a:solidFill>
              <a:srgbClr val="FEB338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Oval 38"/>
          <p:cNvSpPr>
            <a:spLocks noChangeArrowheads="1"/>
          </p:cNvSpPr>
          <p:nvPr/>
        </p:nvSpPr>
        <p:spPr bwMode="auto">
          <a:xfrm rot="18900000">
            <a:off x="5713485" y="3417038"/>
            <a:ext cx="72000" cy="72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01" name="Oval 38"/>
          <p:cNvSpPr>
            <a:spLocks noChangeArrowheads="1"/>
          </p:cNvSpPr>
          <p:nvPr/>
        </p:nvSpPr>
        <p:spPr bwMode="auto">
          <a:xfrm rot="18900000">
            <a:off x="5713485" y="2977555"/>
            <a:ext cx="72000" cy="72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02" name="Прямоугольник 101"/>
          <p:cNvSpPr/>
          <p:nvPr/>
        </p:nvSpPr>
        <p:spPr>
          <a:xfrm>
            <a:off x="2115999" y="1529412"/>
            <a:ext cx="273630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454545"/>
                </a:solidFill>
                <a:latin typeface="Roboto regular"/>
              </a:rPr>
              <a:t>ребенка </a:t>
            </a:r>
            <a:r>
              <a:rPr lang="ru-RU" sz="1100" kern="0" dirty="0" smtClean="0">
                <a:solidFill>
                  <a:srgbClr val="454545"/>
                </a:solidFill>
                <a:latin typeface="Roboto regular"/>
              </a:rPr>
              <a:t>предоставляется финансовая поддержка (на </a:t>
            </a:r>
            <a:r>
              <a:rPr lang="ru-RU" sz="1100" kern="0" dirty="0">
                <a:solidFill>
                  <a:srgbClr val="454545"/>
                </a:solidFill>
                <a:latin typeface="Roboto regular"/>
              </a:rPr>
              <a:t>каждого </a:t>
            </a:r>
            <a:r>
              <a:rPr lang="ru-RU" sz="1100" kern="0" dirty="0" smtClean="0">
                <a:solidFill>
                  <a:srgbClr val="454545"/>
                </a:solidFill>
                <a:latin typeface="Roboto regular"/>
              </a:rPr>
              <a:t>второго </a:t>
            </a:r>
            <a:r>
              <a:rPr lang="ru-RU" sz="1100" kern="0" dirty="0">
                <a:solidFill>
                  <a:srgbClr val="454545"/>
                </a:solidFill>
                <a:latin typeface="Roboto regular"/>
              </a:rPr>
              <a:t>ребенка, </a:t>
            </a:r>
            <a:r>
              <a:rPr lang="ru-RU" sz="1100" kern="0" dirty="0" smtClean="0">
                <a:solidFill>
                  <a:srgbClr val="454545"/>
                </a:solidFill>
                <a:latin typeface="Roboto regular"/>
              </a:rPr>
              <a:t>проживающего в </a:t>
            </a:r>
            <a:r>
              <a:rPr lang="ru-RU" sz="1100" kern="0" dirty="0">
                <a:solidFill>
                  <a:srgbClr val="454545"/>
                </a:solidFill>
                <a:latin typeface="Roboto regular"/>
              </a:rPr>
              <a:t>регионе)</a:t>
            </a:r>
          </a:p>
        </p:txBody>
      </p:sp>
      <p:sp>
        <p:nvSpPr>
          <p:cNvPr id="56" name="Rectangle 28"/>
          <p:cNvSpPr>
            <a:spLocks noChangeArrowheads="1"/>
          </p:cNvSpPr>
          <p:nvPr/>
        </p:nvSpPr>
        <p:spPr bwMode="auto">
          <a:xfrm>
            <a:off x="5815582" y="4062437"/>
            <a:ext cx="2952328" cy="65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626262"/>
                </a:solidFill>
                <a:latin typeface="Roboto regular"/>
                <a:ea typeface="Roboto Cn" pitchFamily="2" charset="0"/>
              </a:rPr>
              <a:t>гражданам (достигшим возраста </a:t>
            </a:r>
          </a:p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626262"/>
                </a:solidFill>
                <a:latin typeface="Roboto regular"/>
                <a:ea typeface="Roboto Cn" pitchFamily="2" charset="0"/>
              </a:rPr>
              <a:t>70, 80 лет) </a:t>
            </a:r>
            <a:r>
              <a:rPr lang="ru-RU" sz="1100" b="1" dirty="0" smtClean="0">
                <a:solidFill>
                  <a:srgbClr val="626262"/>
                </a:solidFill>
                <a:latin typeface="Roboto regular"/>
                <a:ea typeface="Roboto Cn" pitchFamily="2" charset="0"/>
              </a:rPr>
              <a:t>компенсированы расходы </a:t>
            </a:r>
          </a:p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626262"/>
                </a:solidFill>
                <a:latin typeface="Roboto regular"/>
                <a:ea typeface="Roboto Cn" pitchFamily="2" charset="0"/>
              </a:rPr>
              <a:t>на оплату взноса на капитальный </a:t>
            </a:r>
          </a:p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626262"/>
                </a:solidFill>
                <a:latin typeface="Roboto regular"/>
                <a:ea typeface="Roboto Cn" pitchFamily="2" charset="0"/>
              </a:rPr>
              <a:t>ремонт</a:t>
            </a:r>
            <a:endParaRPr lang="ru-RU" sz="1100" dirty="0">
              <a:solidFill>
                <a:srgbClr val="626262"/>
              </a:solidFill>
              <a:latin typeface="Roboto regular"/>
              <a:ea typeface="Roboto Cn" pitchFamily="2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945882" y="4020997"/>
            <a:ext cx="96853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33 696</a:t>
            </a:r>
            <a:endParaRPr lang="ru-RU" sz="2000" b="1" dirty="0">
              <a:solidFill>
                <a:srgbClr val="43B869"/>
              </a:solidFill>
              <a:latin typeface="Roboto medium"/>
              <a:cs typeface="Liberation Mono" pitchFamily="49" charset="0"/>
            </a:endParaRPr>
          </a:p>
        </p:txBody>
      </p:sp>
      <p:cxnSp>
        <p:nvCxnSpPr>
          <p:cNvPr id="59" name="Соединительная линия уступом 58"/>
          <p:cNvCxnSpPr/>
          <p:nvPr/>
        </p:nvCxnSpPr>
        <p:spPr>
          <a:xfrm>
            <a:off x="5013256" y="4356533"/>
            <a:ext cx="828000" cy="360000"/>
          </a:xfrm>
          <a:prstGeom prst="bentConnector3">
            <a:avLst>
              <a:gd name="adj1" fmla="val 100316"/>
            </a:avLst>
          </a:prstGeom>
          <a:ln w="12700">
            <a:solidFill>
              <a:srgbClr val="FEB3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947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66"/>
          <p:cNvSpPr>
            <a:spLocks noChangeArrowheads="1"/>
          </p:cNvSpPr>
          <p:nvPr/>
        </p:nvSpPr>
        <p:spPr bwMode="auto">
          <a:xfrm>
            <a:off x="3579569" y="721625"/>
            <a:ext cx="2502000" cy="504000"/>
          </a:xfrm>
          <a:prstGeom prst="rect">
            <a:avLst/>
          </a:prstGeom>
          <a:solidFill>
            <a:srgbClr val="E5F8FF">
              <a:alpha val="8784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lIns="91415" tIns="91415" rIns="91415" bIns="91415" anchor="ctr"/>
          <a:lstStyle/>
          <a:p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07928" y="615140"/>
            <a:ext cx="8460000" cy="0"/>
          </a:xfrm>
          <a:prstGeom prst="line">
            <a:avLst/>
          </a:prstGeom>
          <a:ln w="12700">
            <a:solidFill>
              <a:srgbClr val="43B86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7"/>
          <p:cNvGrpSpPr/>
          <p:nvPr/>
        </p:nvGrpSpPr>
        <p:grpSpPr>
          <a:xfrm>
            <a:off x="-628647" y="504387"/>
            <a:ext cx="1366027" cy="4628222"/>
            <a:chOff x="-496978" y="465745"/>
            <a:chExt cx="1366027" cy="46282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Скругленный прямоугольник 18"/>
            <p:cNvSpPr>
              <a:spLocks/>
            </p:cNvSpPr>
            <p:nvPr/>
          </p:nvSpPr>
          <p:spPr>
            <a:xfrm rot="18900000">
              <a:off x="-380250" y="1132882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кругленный прямоугольник 19"/>
            <p:cNvSpPr>
              <a:spLocks/>
            </p:cNvSpPr>
            <p:nvPr/>
          </p:nvSpPr>
          <p:spPr>
            <a:xfrm rot="18900000">
              <a:off x="113049" y="181087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кругленный прямоугольник 20"/>
            <p:cNvSpPr>
              <a:spLocks/>
            </p:cNvSpPr>
            <p:nvPr/>
          </p:nvSpPr>
          <p:spPr>
            <a:xfrm rot="18900000">
              <a:off x="-496978" y="3772782"/>
              <a:ext cx="1103058" cy="1321185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кругленный прямоугольник 21"/>
            <p:cNvSpPr>
              <a:spLocks/>
            </p:cNvSpPr>
            <p:nvPr/>
          </p:nvSpPr>
          <p:spPr>
            <a:xfrm rot="18900000">
              <a:off x="-374489" y="250548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22"/>
            <p:cNvGrpSpPr/>
            <p:nvPr/>
          </p:nvGrpSpPr>
          <p:grpSpPr>
            <a:xfrm>
              <a:off x="107642" y="465745"/>
              <a:ext cx="756000" cy="756000"/>
              <a:chOff x="163999" y="558819"/>
              <a:chExt cx="720000" cy="720000"/>
            </a:xfrm>
          </p:grpSpPr>
          <p:sp>
            <p:nvSpPr>
              <p:cNvPr id="24" name="Скругленный прямоугольник 23"/>
              <p:cNvSpPr>
                <a:spLocks/>
              </p:cNvSpPr>
              <p:nvPr/>
            </p:nvSpPr>
            <p:spPr>
              <a:xfrm rot="18900000">
                <a:off x="163999" y="558819"/>
                <a:ext cx="720000" cy="720000"/>
              </a:xfrm>
              <a:prstGeom prst="roundRect">
                <a:avLst>
                  <a:gd name="adj" fmla="val 18795"/>
                </a:avLst>
              </a:prstGeom>
              <a:solidFill>
                <a:srgbClr val="43B86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5" name="Picture 5" descr="O:\=программа=\==Для обмена==\=презы и доклады=\2021-11-27 форум от ВятГУ\для презы\UPsoXSYEQi0 — копия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226" t="19976" r="30891" b="42690"/>
              <a:stretch/>
            </p:blipFill>
            <p:spPr bwMode="auto">
              <a:xfrm>
                <a:off x="347418" y="703695"/>
                <a:ext cx="378510" cy="3831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" name="Группа 25"/>
          <p:cNvGrpSpPr/>
          <p:nvPr/>
        </p:nvGrpSpPr>
        <p:grpSpPr>
          <a:xfrm rot="5400000">
            <a:off x="8527295" y="-150453"/>
            <a:ext cx="374112" cy="560558"/>
            <a:chOff x="158591" y="151433"/>
            <a:chExt cx="275135" cy="400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Скругленный прямоугольник 26"/>
            <p:cNvSpPr>
              <a:spLocks/>
            </p:cNvSpPr>
            <p:nvPr/>
          </p:nvSpPr>
          <p:spPr>
            <a:xfrm rot="18900000">
              <a:off x="289726" y="277259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кругленный прямоугольник 27"/>
            <p:cNvSpPr>
              <a:spLocks/>
            </p:cNvSpPr>
            <p:nvPr/>
          </p:nvSpPr>
          <p:spPr>
            <a:xfrm rot="18900000">
              <a:off x="158591" y="15143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Скругленный прямоугольник 28"/>
            <p:cNvSpPr>
              <a:spLocks/>
            </p:cNvSpPr>
            <p:nvPr/>
          </p:nvSpPr>
          <p:spPr>
            <a:xfrm rot="18900000">
              <a:off x="158591" y="40839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" name="Shape 61"/>
          <p:cNvSpPr txBox="1">
            <a:spLocks/>
          </p:cNvSpPr>
          <p:nvPr/>
        </p:nvSpPr>
        <p:spPr bwMode="auto">
          <a:xfrm>
            <a:off x="764959" y="142875"/>
            <a:ext cx="8159749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12" tIns="77912" rIns="77912" bIns="77912"/>
          <a:lstStyle/>
          <a:p>
            <a:pPr>
              <a:spcAft>
                <a:spcPts val="600"/>
              </a:spcAft>
            </a:pPr>
            <a:r>
              <a:rPr lang="ru-RU" dirty="0" smtClean="0">
                <a:solidFill>
                  <a:srgbClr val="454545"/>
                </a:solidFill>
                <a:latin typeface="Roboto medium"/>
              </a:rPr>
              <a:t>Меры социальной поддержки в Кировской области</a:t>
            </a:r>
            <a:endParaRPr lang="ru-RU" dirty="0">
              <a:solidFill>
                <a:srgbClr val="454545"/>
              </a:solidFill>
              <a:latin typeface="Roboto medium"/>
            </a:endParaRPr>
          </a:p>
        </p:txBody>
      </p:sp>
      <p:sp>
        <p:nvSpPr>
          <p:cNvPr id="64" name="Shape 66"/>
          <p:cNvSpPr>
            <a:spLocks noChangeArrowheads="1"/>
          </p:cNvSpPr>
          <p:nvPr/>
        </p:nvSpPr>
        <p:spPr bwMode="auto">
          <a:xfrm>
            <a:off x="3529556" y="2758479"/>
            <a:ext cx="5220000" cy="504000"/>
          </a:xfrm>
          <a:prstGeom prst="rect">
            <a:avLst/>
          </a:prstGeom>
          <a:solidFill>
            <a:srgbClr val="E5F8FF">
              <a:alpha val="8784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lIns="91415" tIns="91415" rIns="91415" bIns="91415" anchor="ctr"/>
          <a:lstStyle/>
          <a:p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3565686" y="2774992"/>
            <a:ext cx="5202000" cy="1980000"/>
          </a:xfrm>
          <a:prstGeom prst="rect">
            <a:avLst/>
          </a:prstGeom>
          <a:noFill/>
          <a:ln w="57150">
            <a:solidFill>
              <a:srgbClr val="F3FCFF">
                <a:alpha val="8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69" name="Shape 66"/>
          <p:cNvSpPr>
            <a:spLocks noChangeArrowheads="1"/>
          </p:cNvSpPr>
          <p:nvPr/>
        </p:nvSpPr>
        <p:spPr bwMode="auto">
          <a:xfrm>
            <a:off x="6230097" y="710992"/>
            <a:ext cx="2502000" cy="504000"/>
          </a:xfrm>
          <a:prstGeom prst="rect">
            <a:avLst/>
          </a:prstGeom>
          <a:solidFill>
            <a:srgbClr val="E5F8FF">
              <a:alpha val="8784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lIns="91415" tIns="91415" rIns="91415" bIns="91415" anchor="ctr"/>
          <a:lstStyle/>
          <a:p>
            <a:endParaRPr lang="ru-RU"/>
          </a:p>
        </p:txBody>
      </p:sp>
      <p:sp>
        <p:nvSpPr>
          <p:cNvPr id="72" name="Shape 66"/>
          <p:cNvSpPr>
            <a:spLocks noChangeArrowheads="1"/>
          </p:cNvSpPr>
          <p:nvPr/>
        </p:nvSpPr>
        <p:spPr bwMode="auto">
          <a:xfrm>
            <a:off x="910244" y="2757005"/>
            <a:ext cx="2520000" cy="504000"/>
          </a:xfrm>
          <a:prstGeom prst="rect">
            <a:avLst/>
          </a:prstGeom>
          <a:solidFill>
            <a:srgbClr val="E5F8FF">
              <a:alpha val="8784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lIns="91415" tIns="91415" rIns="91415" bIns="91415" anchor="ctr"/>
          <a:lstStyle/>
          <a:p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898749" y="2762885"/>
            <a:ext cx="2556000" cy="1980000"/>
          </a:xfrm>
          <a:prstGeom prst="rect">
            <a:avLst/>
          </a:prstGeom>
          <a:noFill/>
          <a:ln w="57150">
            <a:solidFill>
              <a:srgbClr val="F3FCFF">
                <a:alpha val="8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6240314" y="761640"/>
            <a:ext cx="30243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ЕЖЕМЕСЯЧНАЯ </a:t>
            </a:r>
            <a:br>
              <a:rPr lang="ru-RU" sz="900" b="1" dirty="0" smtClean="0">
                <a:solidFill>
                  <a:srgbClr val="454545"/>
                </a:solidFill>
                <a:latin typeface="Roboto medium"/>
              </a:rPr>
            </a:br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СОЦИАЛЬНАЯ ВЫПЛАТА </a:t>
            </a:r>
          </a:p>
          <a:p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ПО УХОДУ ЗА ВТОРЫМ РЕБЕНКОМ 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6292758" y="2011544"/>
            <a:ext cx="14954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 smtClean="0">
                <a:solidFill>
                  <a:srgbClr val="6F6F6F"/>
                </a:solidFill>
                <a:latin typeface="Roboto regular"/>
              </a:rPr>
              <a:t>выплата </a:t>
            </a:r>
          </a:p>
          <a:p>
            <a:pPr algn="r"/>
            <a:r>
              <a:rPr lang="ru-RU" sz="1200" b="1" dirty="0" smtClean="0">
                <a:solidFill>
                  <a:srgbClr val="6F6F6F"/>
                </a:solidFill>
                <a:latin typeface="Roboto regular"/>
              </a:rPr>
              <a:t>предоставлена,</a:t>
            </a:r>
          </a:p>
          <a:p>
            <a:pPr algn="r"/>
            <a:r>
              <a:rPr lang="ru-RU" sz="900" dirty="0" smtClean="0">
                <a:solidFill>
                  <a:srgbClr val="6F6F6F"/>
                </a:solidFill>
                <a:latin typeface="Roboto regular"/>
              </a:rPr>
              <a:t>получателей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6141966" y="1662474"/>
            <a:ext cx="164621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 smtClean="0">
                <a:solidFill>
                  <a:srgbClr val="6F6F6F"/>
                </a:solidFill>
                <a:latin typeface="Roboto regular"/>
              </a:rPr>
              <a:t>размер выплаты,</a:t>
            </a:r>
          </a:p>
          <a:p>
            <a:pPr algn="r"/>
            <a:r>
              <a:rPr lang="ru-RU" sz="900" dirty="0" smtClean="0">
                <a:solidFill>
                  <a:srgbClr val="6F6F6F"/>
                </a:solidFill>
                <a:latin typeface="Roboto regular"/>
              </a:rPr>
              <a:t>рублей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7884092" y="1725819"/>
            <a:ext cx="7393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43B869"/>
                </a:solidFill>
                <a:latin typeface="Roboto regular"/>
              </a:rPr>
              <a:t>5 000,0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7896084" y="2096505"/>
            <a:ext cx="567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828282"/>
                </a:solidFill>
                <a:latin typeface="Roboto regular"/>
              </a:rPr>
              <a:t>4 131</a:t>
            </a:r>
            <a:endParaRPr lang="ru-RU" sz="1200" b="1" dirty="0">
              <a:solidFill>
                <a:srgbClr val="828282"/>
              </a:solidFill>
              <a:latin typeface="Roboto regular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6265753" y="1219200"/>
            <a:ext cx="2917292" cy="445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900" dirty="0" smtClean="0">
                <a:solidFill>
                  <a:srgbClr val="626262"/>
                </a:solidFill>
                <a:latin typeface="Roboto regular"/>
              </a:rPr>
              <a:t>в возрасте от полутора до трех лет, </a:t>
            </a:r>
          </a:p>
          <a:p>
            <a:pPr>
              <a:lnSpc>
                <a:spcPct val="85000"/>
              </a:lnSpc>
            </a:pPr>
            <a:r>
              <a:rPr lang="ru-RU" sz="900" dirty="0" smtClean="0">
                <a:solidFill>
                  <a:srgbClr val="626262"/>
                </a:solidFill>
                <a:latin typeface="Roboto regular"/>
              </a:rPr>
              <a:t>не посещающим дошкольную </a:t>
            </a:r>
          </a:p>
          <a:p>
            <a:pPr>
              <a:lnSpc>
                <a:spcPct val="85000"/>
              </a:lnSpc>
            </a:pPr>
            <a:r>
              <a:rPr lang="ru-RU" sz="900" dirty="0" smtClean="0">
                <a:solidFill>
                  <a:srgbClr val="626262"/>
                </a:solidFill>
                <a:latin typeface="Roboto regular"/>
              </a:rPr>
              <a:t>образовательную организацию</a:t>
            </a:r>
          </a:p>
        </p:txBody>
      </p:sp>
      <p:sp>
        <p:nvSpPr>
          <p:cNvPr id="94" name="Shape 66"/>
          <p:cNvSpPr>
            <a:spLocks noChangeArrowheads="1"/>
          </p:cNvSpPr>
          <p:nvPr/>
        </p:nvSpPr>
        <p:spPr bwMode="auto">
          <a:xfrm>
            <a:off x="928809" y="710992"/>
            <a:ext cx="2502000" cy="504000"/>
          </a:xfrm>
          <a:prstGeom prst="rect">
            <a:avLst/>
          </a:prstGeom>
          <a:solidFill>
            <a:srgbClr val="E5F8FF">
              <a:alpha val="8784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lIns="91415" tIns="91415" rIns="91415" bIns="91415" anchor="ctr"/>
          <a:lstStyle/>
          <a:p>
            <a:endParaRPr lang="ru-RU" sz="1000">
              <a:latin typeface="Roboto medium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2607578" y="1246103"/>
            <a:ext cx="9039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828282"/>
                </a:solidFill>
                <a:latin typeface="Roboto regular"/>
              </a:rPr>
              <a:t>22 108,0</a:t>
            </a:r>
          </a:p>
          <a:p>
            <a:r>
              <a:rPr lang="ru-RU" sz="1200" b="1" dirty="0" smtClean="0">
                <a:solidFill>
                  <a:srgbClr val="43B869"/>
                </a:solidFill>
                <a:latin typeface="Roboto regular"/>
              </a:rPr>
              <a:t>22 790,0</a:t>
            </a:r>
            <a:endParaRPr lang="ru-RU" sz="1200" b="1" dirty="0">
              <a:solidFill>
                <a:srgbClr val="43B869"/>
              </a:solidFill>
              <a:latin typeface="Roboto regular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975035" y="2042418"/>
            <a:ext cx="147680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1200" b="1" dirty="0" smtClean="0">
                <a:solidFill>
                  <a:srgbClr val="6F6F6F"/>
                </a:solidFill>
                <a:latin typeface="Roboto regular"/>
              </a:rPr>
              <a:t>выплата предоставлена, </a:t>
            </a:r>
            <a:r>
              <a:rPr lang="ru-RU" sz="900" dirty="0" smtClean="0">
                <a:solidFill>
                  <a:srgbClr val="6F6F6F"/>
                </a:solidFill>
                <a:latin typeface="Roboto regular"/>
              </a:rPr>
              <a:t>получателей</a:t>
            </a:r>
            <a:endParaRPr lang="ru-RU" sz="1000" dirty="0" smtClean="0">
              <a:solidFill>
                <a:srgbClr val="6F6F6F"/>
              </a:solidFill>
              <a:latin typeface="Roboto regular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2623826" y="2105800"/>
            <a:ext cx="887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828282"/>
                </a:solidFill>
                <a:latin typeface="Roboto regular"/>
              </a:rPr>
              <a:t>9 431</a:t>
            </a:r>
          </a:p>
          <a:p>
            <a:r>
              <a:rPr lang="ru-RU" sz="1200" b="1" dirty="0" smtClean="0">
                <a:solidFill>
                  <a:srgbClr val="43B869"/>
                </a:solidFill>
                <a:latin typeface="Roboto regular"/>
              </a:rPr>
              <a:t>12 394</a:t>
            </a:r>
            <a:endParaRPr lang="ru-RU" sz="1200" b="1" dirty="0">
              <a:solidFill>
                <a:srgbClr val="43B869"/>
              </a:solidFill>
              <a:latin typeface="Roboto regular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931602" y="1684495"/>
            <a:ext cx="154881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 smtClean="0">
                <a:solidFill>
                  <a:srgbClr val="6F6F6F"/>
                </a:solidFill>
                <a:latin typeface="Roboto regular"/>
              </a:rPr>
              <a:t>размер выплаты,</a:t>
            </a:r>
          </a:p>
          <a:p>
            <a:pPr algn="r"/>
            <a:r>
              <a:rPr lang="ru-RU" sz="900" dirty="0" smtClean="0">
                <a:solidFill>
                  <a:srgbClr val="6F6F6F"/>
                </a:solidFill>
                <a:latin typeface="Roboto regular"/>
              </a:rPr>
              <a:t>рублей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2614682" y="1667377"/>
            <a:ext cx="896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828282"/>
                </a:solidFill>
                <a:latin typeface="Roboto regular"/>
              </a:rPr>
              <a:t>10 461,0</a:t>
            </a:r>
          </a:p>
          <a:p>
            <a:r>
              <a:rPr lang="ru-RU" sz="1200" b="1" dirty="0" smtClean="0">
                <a:solidFill>
                  <a:srgbClr val="43B869"/>
                </a:solidFill>
                <a:latin typeface="Roboto regular"/>
              </a:rPr>
              <a:t>10 954,0</a:t>
            </a:r>
            <a:endParaRPr lang="ru-RU" sz="1200" b="1" dirty="0">
              <a:solidFill>
                <a:srgbClr val="43B869"/>
              </a:solidFill>
              <a:latin typeface="Roboto regular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931602" y="1254729"/>
            <a:ext cx="1548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 smtClean="0">
                <a:solidFill>
                  <a:srgbClr val="6F6F6F"/>
                </a:solidFill>
                <a:latin typeface="Roboto regular"/>
              </a:rPr>
              <a:t>среднедушевой доход, </a:t>
            </a:r>
            <a:r>
              <a:rPr lang="ru-RU" sz="900" dirty="0" smtClean="0">
                <a:solidFill>
                  <a:srgbClr val="6F6F6F"/>
                </a:solidFill>
                <a:latin typeface="Roboto regular"/>
              </a:rPr>
              <a:t>рублей</a:t>
            </a:r>
            <a:endParaRPr lang="ru-RU" sz="1200" dirty="0" smtClean="0">
              <a:solidFill>
                <a:srgbClr val="6F6F6F"/>
              </a:solidFill>
              <a:latin typeface="Roboto regular"/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3587988" y="760532"/>
            <a:ext cx="260391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ЕЖЕМЕСЯЧНЫЕ </a:t>
            </a:r>
            <a:br>
              <a:rPr lang="ru-RU" sz="900" b="1" dirty="0" smtClean="0">
                <a:solidFill>
                  <a:srgbClr val="454545"/>
                </a:solidFill>
                <a:latin typeface="Roboto medium"/>
              </a:rPr>
            </a:br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ВЫПЛАТЫ СЕМЬЯМ,</a:t>
            </a:r>
          </a:p>
          <a:p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ИМЕЮЩИМ ТРЕХ И БОЛЕЕ ДЕТЕЙ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3544306" y="1276268"/>
            <a:ext cx="16199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 smtClean="0">
                <a:solidFill>
                  <a:srgbClr val="6F6F6F"/>
                </a:solidFill>
                <a:latin typeface="Roboto regular"/>
              </a:rPr>
              <a:t>размер выплаты,</a:t>
            </a:r>
          </a:p>
          <a:p>
            <a:pPr algn="r"/>
            <a:r>
              <a:rPr lang="ru-RU" sz="900" dirty="0" smtClean="0">
                <a:solidFill>
                  <a:srgbClr val="6F6F6F"/>
                </a:solidFill>
                <a:latin typeface="Roboto regular"/>
              </a:rPr>
              <a:t>рублей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5215287" y="1306044"/>
            <a:ext cx="9021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828282"/>
                </a:solidFill>
                <a:latin typeface="Roboto regular"/>
              </a:rPr>
              <a:t>10 461,0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3669272" y="2024940"/>
            <a:ext cx="146474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1200" b="1" dirty="0" smtClean="0">
                <a:solidFill>
                  <a:srgbClr val="6F6F6F"/>
                </a:solidFill>
                <a:latin typeface="Roboto regular"/>
              </a:rPr>
              <a:t>выплата предоставлена, </a:t>
            </a:r>
            <a:r>
              <a:rPr lang="ru-RU" sz="900" dirty="0" smtClean="0">
                <a:solidFill>
                  <a:srgbClr val="6F6F6F"/>
                </a:solidFill>
                <a:latin typeface="Roboto regular"/>
              </a:rPr>
              <a:t>получателей</a:t>
            </a:r>
            <a:endParaRPr lang="ru-RU" sz="1200" b="1" dirty="0" smtClean="0">
              <a:solidFill>
                <a:srgbClr val="6F6F6F"/>
              </a:solidFill>
              <a:latin typeface="Roboto regular"/>
            </a:endParaRPr>
          </a:p>
        </p:txBody>
      </p:sp>
      <p:sp>
        <p:nvSpPr>
          <p:cNvPr id="133" name="Прямоугольник 132"/>
          <p:cNvSpPr/>
          <p:nvPr/>
        </p:nvSpPr>
        <p:spPr>
          <a:xfrm>
            <a:off x="5243879" y="2294751"/>
            <a:ext cx="8298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43B869"/>
                </a:solidFill>
                <a:latin typeface="Roboto regular"/>
              </a:rPr>
              <a:t>9 134</a:t>
            </a:r>
            <a:endParaRPr lang="ru-RU" sz="1200" b="1" dirty="0">
              <a:solidFill>
                <a:srgbClr val="43B869"/>
              </a:solidFill>
              <a:latin typeface="Roboto regular"/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943228" y="756917"/>
            <a:ext cx="241128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ЕЖЕМЕСЯЧНЫЕ </a:t>
            </a:r>
            <a:br>
              <a:rPr lang="ru-RU" sz="900" b="1" dirty="0" smtClean="0">
                <a:solidFill>
                  <a:srgbClr val="454545"/>
                </a:solidFill>
                <a:latin typeface="Roboto medium"/>
              </a:rPr>
            </a:br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ВЫПЛАТЫ </a:t>
            </a:r>
          </a:p>
          <a:p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НА ПЕРВОГО РЕБЕНКА</a:t>
            </a:r>
          </a:p>
        </p:txBody>
      </p:sp>
      <p:sp>
        <p:nvSpPr>
          <p:cNvPr id="135" name="Прямоугольник 134"/>
          <p:cNvSpPr/>
          <p:nvPr/>
        </p:nvSpPr>
        <p:spPr>
          <a:xfrm>
            <a:off x="3838432" y="4895107"/>
            <a:ext cx="108000" cy="108000"/>
          </a:xfrm>
          <a:prstGeom prst="rect">
            <a:avLst/>
          </a:prstGeom>
          <a:solidFill>
            <a:srgbClr val="99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36" name="Прямоугольник 135"/>
          <p:cNvSpPr/>
          <p:nvPr/>
        </p:nvSpPr>
        <p:spPr>
          <a:xfrm>
            <a:off x="4960158" y="4904851"/>
            <a:ext cx="108000" cy="108000"/>
          </a:xfrm>
          <a:prstGeom prst="rect">
            <a:avLst/>
          </a:prstGeom>
          <a:solidFill>
            <a:srgbClr val="43B86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rgbClr val="FFC000"/>
              </a:solidFill>
            </a:endParaRPr>
          </a:p>
        </p:txBody>
      </p:sp>
      <p:sp>
        <p:nvSpPr>
          <p:cNvPr id="137" name="Прямоугольник 136"/>
          <p:cNvSpPr/>
          <p:nvPr/>
        </p:nvSpPr>
        <p:spPr>
          <a:xfrm>
            <a:off x="3589603" y="2788467"/>
            <a:ext cx="522404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РЕГИОНАЛЬНЫЙ СЕМЕЙНЫЙ КАПИТАЛ </a:t>
            </a:r>
          </a:p>
          <a:p>
            <a:r>
              <a:rPr lang="ru-RU" sz="900" dirty="0">
                <a:solidFill>
                  <a:srgbClr val="454545"/>
                </a:solidFill>
                <a:latin typeface="Roboto regular"/>
              </a:rPr>
              <a:t>в случае рождения (</a:t>
            </a:r>
            <a:r>
              <a:rPr lang="ru-RU" sz="900" dirty="0" smtClean="0">
                <a:solidFill>
                  <a:srgbClr val="454545"/>
                </a:solidFill>
                <a:latin typeface="Roboto regular"/>
              </a:rPr>
              <a:t>усыновления) третьего </a:t>
            </a:r>
            <a:r>
              <a:rPr lang="ru-RU" sz="900" dirty="0">
                <a:solidFill>
                  <a:srgbClr val="454545"/>
                </a:solidFill>
                <a:latin typeface="Roboto regular"/>
              </a:rPr>
              <a:t>ребенка </a:t>
            </a:r>
            <a:r>
              <a:rPr lang="ru-RU" sz="900" dirty="0" smtClean="0">
                <a:solidFill>
                  <a:srgbClr val="454545"/>
                </a:solidFill>
                <a:latin typeface="Roboto regular"/>
              </a:rPr>
              <a:t> или </a:t>
            </a:r>
            <a:r>
              <a:rPr lang="ru-RU" sz="900" dirty="0">
                <a:solidFill>
                  <a:srgbClr val="454545"/>
                </a:solidFill>
                <a:latin typeface="Roboto regular"/>
              </a:rPr>
              <a:t>последующих детей </a:t>
            </a:r>
            <a:endParaRPr lang="ru-RU" sz="900" dirty="0" smtClean="0">
              <a:solidFill>
                <a:srgbClr val="454545"/>
              </a:solidFill>
              <a:latin typeface="Roboto regular"/>
            </a:endParaRPr>
          </a:p>
          <a:p>
            <a:r>
              <a:rPr lang="ru-RU" sz="900" dirty="0" smtClean="0">
                <a:solidFill>
                  <a:srgbClr val="454545"/>
                </a:solidFill>
                <a:latin typeface="Roboto regular"/>
              </a:rPr>
              <a:t>в </a:t>
            </a:r>
            <a:r>
              <a:rPr lang="ru-RU" sz="900" dirty="0">
                <a:solidFill>
                  <a:srgbClr val="454545"/>
                </a:solidFill>
                <a:latin typeface="Roboto regular"/>
              </a:rPr>
              <a:t>период </a:t>
            </a:r>
            <a:r>
              <a:rPr lang="ru-RU" sz="900" dirty="0" smtClean="0">
                <a:solidFill>
                  <a:srgbClr val="454545"/>
                </a:solidFill>
                <a:latin typeface="Roboto regular"/>
              </a:rPr>
              <a:t>с 01.01.2019 </a:t>
            </a:r>
            <a:r>
              <a:rPr lang="ru-RU" sz="900" dirty="0">
                <a:solidFill>
                  <a:srgbClr val="454545"/>
                </a:solidFill>
                <a:latin typeface="Roboto regular"/>
              </a:rPr>
              <a:t>по </a:t>
            </a:r>
            <a:r>
              <a:rPr lang="ru-RU" sz="900" dirty="0" smtClean="0">
                <a:solidFill>
                  <a:srgbClr val="454545"/>
                </a:solidFill>
                <a:latin typeface="Roboto regular"/>
              </a:rPr>
              <a:t>31.12.2026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3748602" y="4227881"/>
            <a:ext cx="34566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 smtClean="0">
                <a:solidFill>
                  <a:srgbClr val="6F6F6F"/>
                </a:solidFill>
                <a:latin typeface="Roboto regular"/>
              </a:rPr>
              <a:t>Нецелевое </a:t>
            </a:r>
            <a:r>
              <a:rPr lang="ru-RU" sz="1000" b="1" dirty="0">
                <a:solidFill>
                  <a:srgbClr val="6F6F6F"/>
                </a:solidFill>
                <a:latin typeface="Roboto regular"/>
              </a:rPr>
              <a:t>использование средств </a:t>
            </a:r>
            <a:endParaRPr lang="ru-RU" sz="1000" b="1" dirty="0" smtClean="0">
              <a:solidFill>
                <a:srgbClr val="6F6F6F"/>
              </a:solidFill>
              <a:latin typeface="Roboto regular"/>
            </a:endParaRPr>
          </a:p>
          <a:p>
            <a:r>
              <a:rPr lang="ru-RU" sz="900" dirty="0">
                <a:solidFill>
                  <a:srgbClr val="6F6F6F"/>
                </a:solidFill>
                <a:latin typeface="Roboto regular"/>
              </a:rPr>
              <a:t>в виде единовременной выплаты, предоставляемой однократно в размере 50 тыс. рублей </a:t>
            </a:r>
          </a:p>
        </p:txBody>
      </p:sp>
      <p:sp>
        <p:nvSpPr>
          <p:cNvPr id="139" name="Прямоугольник 138"/>
          <p:cNvSpPr/>
          <p:nvPr/>
        </p:nvSpPr>
        <p:spPr>
          <a:xfrm>
            <a:off x="3739588" y="3281436"/>
            <a:ext cx="354941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6F6F6F"/>
                </a:solidFill>
                <a:latin typeface="Roboto regular"/>
              </a:rPr>
              <a:t>Целевое использование средств </a:t>
            </a:r>
            <a:endParaRPr lang="ru-RU" sz="1000" b="1" dirty="0" smtClean="0">
              <a:solidFill>
                <a:srgbClr val="6F6F6F"/>
              </a:solidFill>
              <a:latin typeface="Roboto regular"/>
            </a:endParaRPr>
          </a:p>
          <a:p>
            <a:r>
              <a:rPr lang="ru-RU" sz="900" dirty="0" smtClean="0">
                <a:solidFill>
                  <a:srgbClr val="6F6F6F"/>
                </a:solidFill>
                <a:latin typeface="Roboto regular"/>
              </a:rPr>
              <a:t>на </a:t>
            </a:r>
            <a:r>
              <a:rPr lang="ru-RU" sz="900" dirty="0">
                <a:solidFill>
                  <a:srgbClr val="6F6F6F"/>
                </a:solidFill>
                <a:latin typeface="Roboto regular"/>
              </a:rPr>
              <a:t>уплату первоначального взноса или на полное </a:t>
            </a:r>
            <a:endParaRPr lang="en-US" sz="900" dirty="0" smtClean="0">
              <a:solidFill>
                <a:srgbClr val="6F6F6F"/>
              </a:solidFill>
              <a:latin typeface="Roboto regular"/>
            </a:endParaRPr>
          </a:p>
          <a:p>
            <a:r>
              <a:rPr lang="ru-RU" sz="900" dirty="0" smtClean="0">
                <a:solidFill>
                  <a:srgbClr val="6F6F6F"/>
                </a:solidFill>
                <a:latin typeface="Roboto regular"/>
              </a:rPr>
              <a:t>или </a:t>
            </a:r>
            <a:r>
              <a:rPr lang="ru-RU" sz="900" dirty="0">
                <a:solidFill>
                  <a:srgbClr val="6F6F6F"/>
                </a:solidFill>
                <a:latin typeface="Roboto regular"/>
              </a:rPr>
              <a:t>частичное погашение обязательств </a:t>
            </a:r>
            <a:r>
              <a:rPr lang="ru-RU" sz="900" dirty="0" smtClean="0">
                <a:solidFill>
                  <a:srgbClr val="6F6F6F"/>
                </a:solidFill>
                <a:latin typeface="Roboto regular"/>
              </a:rPr>
              <a:t>по </a:t>
            </a:r>
            <a:r>
              <a:rPr lang="ru-RU" sz="900" dirty="0">
                <a:solidFill>
                  <a:srgbClr val="6F6F6F"/>
                </a:solidFill>
                <a:latin typeface="Roboto regular"/>
              </a:rPr>
              <a:t>ипотечному кредиту в размере</a:t>
            </a:r>
            <a:r>
              <a:rPr lang="en-US" sz="900" dirty="0">
                <a:solidFill>
                  <a:srgbClr val="6F6F6F"/>
                </a:solidFill>
                <a:latin typeface="Roboto regular"/>
              </a:rPr>
              <a:t> </a:t>
            </a:r>
            <a:r>
              <a:rPr lang="ru-RU" sz="900" dirty="0">
                <a:solidFill>
                  <a:srgbClr val="6F6F6F"/>
                </a:solidFill>
                <a:latin typeface="Roboto regular"/>
              </a:rPr>
              <a:t>100 тыс. руб. с дополнительной возможностью повторного обращения в случае рождения последующего ребенка еще 50 тыс. рублей, но на эти же цели</a:t>
            </a:r>
          </a:p>
        </p:txBody>
      </p:sp>
      <p:sp>
        <p:nvSpPr>
          <p:cNvPr id="140" name="Прямоугольник 139"/>
          <p:cNvSpPr/>
          <p:nvPr/>
        </p:nvSpPr>
        <p:spPr>
          <a:xfrm>
            <a:off x="916077" y="2788577"/>
            <a:ext cx="291632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ЕЖЕМЕСЯЧНАЯ СОЦИАЛЬНАЯ </a:t>
            </a:r>
          </a:p>
          <a:p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ВЫПЛАТА НА РЕБЕНКА </a:t>
            </a:r>
            <a:br>
              <a:rPr lang="ru-RU" sz="900" b="1" dirty="0" smtClean="0">
                <a:solidFill>
                  <a:srgbClr val="454545"/>
                </a:solidFill>
                <a:latin typeface="Roboto medium"/>
              </a:rPr>
            </a:br>
            <a:r>
              <a:rPr lang="ru-RU" sz="900" b="1" dirty="0" smtClean="0">
                <a:solidFill>
                  <a:srgbClr val="454545"/>
                </a:solidFill>
                <a:latin typeface="Roboto medium"/>
              </a:rPr>
              <a:t>В ВОЗРАСТЕ ОТ 3 ДО 4-Х ЛЕТ</a:t>
            </a:r>
            <a:endParaRPr lang="ru-RU" sz="900" b="1" dirty="0">
              <a:solidFill>
                <a:srgbClr val="454545"/>
              </a:solidFill>
              <a:latin typeface="Roboto medium"/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916244" y="3990011"/>
            <a:ext cx="157550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 smtClean="0">
                <a:solidFill>
                  <a:srgbClr val="6F6F6F"/>
                </a:solidFill>
                <a:latin typeface="Roboto regular"/>
              </a:rPr>
              <a:t>выплата </a:t>
            </a:r>
          </a:p>
          <a:p>
            <a:pPr algn="r"/>
            <a:r>
              <a:rPr lang="ru-RU" sz="1200" b="1" dirty="0" smtClean="0">
                <a:solidFill>
                  <a:srgbClr val="6F6F6F"/>
                </a:solidFill>
                <a:latin typeface="Roboto regular"/>
              </a:rPr>
              <a:t>предоставлена,</a:t>
            </a:r>
          </a:p>
          <a:p>
            <a:pPr algn="r"/>
            <a:r>
              <a:rPr lang="ru-RU" sz="1000" dirty="0" smtClean="0">
                <a:solidFill>
                  <a:srgbClr val="6F6F6F"/>
                </a:solidFill>
                <a:latin typeface="Roboto regular"/>
              </a:rPr>
              <a:t>получателей</a:t>
            </a:r>
            <a:endParaRPr lang="ru-RU" sz="1200" b="1" dirty="0" smtClean="0">
              <a:solidFill>
                <a:srgbClr val="6F6F6F"/>
              </a:solidFill>
              <a:latin typeface="Roboto regular"/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909263" y="3431345"/>
            <a:ext cx="1582489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 smtClean="0">
                <a:solidFill>
                  <a:srgbClr val="6F6F6F"/>
                </a:solidFill>
                <a:latin typeface="Roboto regular"/>
              </a:rPr>
              <a:t>размер выплаты,</a:t>
            </a:r>
          </a:p>
          <a:p>
            <a:pPr algn="r"/>
            <a:r>
              <a:rPr lang="ru-RU" sz="1000" dirty="0" smtClean="0">
                <a:solidFill>
                  <a:srgbClr val="6F6F6F"/>
                </a:solidFill>
                <a:latin typeface="Roboto regular"/>
              </a:rPr>
              <a:t>рублей</a:t>
            </a:r>
          </a:p>
        </p:txBody>
      </p:sp>
      <p:sp>
        <p:nvSpPr>
          <p:cNvPr id="143" name="Прямоугольник 142"/>
          <p:cNvSpPr/>
          <p:nvPr/>
        </p:nvSpPr>
        <p:spPr>
          <a:xfrm>
            <a:off x="2576590" y="3492441"/>
            <a:ext cx="7393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43B869"/>
                </a:solidFill>
                <a:latin typeface="Roboto regular"/>
              </a:rPr>
              <a:t>2 000,0</a:t>
            </a:r>
          </a:p>
        </p:txBody>
      </p:sp>
      <p:sp>
        <p:nvSpPr>
          <p:cNvPr id="144" name="Прямоугольник 143"/>
          <p:cNvSpPr/>
          <p:nvPr/>
        </p:nvSpPr>
        <p:spPr>
          <a:xfrm>
            <a:off x="2636985" y="4295001"/>
            <a:ext cx="4395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43B869"/>
                </a:solidFill>
                <a:latin typeface="Roboto regular"/>
              </a:rPr>
              <a:t>646</a:t>
            </a:r>
            <a:endParaRPr lang="ru-RU" sz="1200" b="1" dirty="0">
              <a:solidFill>
                <a:srgbClr val="43B869"/>
              </a:solidFill>
              <a:latin typeface="Roboto regular"/>
            </a:endParaRPr>
          </a:p>
        </p:txBody>
      </p:sp>
      <p:graphicFrame>
        <p:nvGraphicFramePr>
          <p:cNvPr id="145" name="Диаграмма 144"/>
          <p:cNvGraphicFramePr/>
          <p:nvPr>
            <p:extLst>
              <p:ext uri="{D42A27DB-BD31-4B8C-83A1-F6EECF244321}">
                <p14:modId xmlns:p14="http://schemas.microsoft.com/office/powerpoint/2010/main" val="4009032537"/>
              </p:ext>
            </p:extLst>
          </p:nvPr>
        </p:nvGraphicFramePr>
        <p:xfrm>
          <a:off x="7137251" y="3356923"/>
          <a:ext cx="1531961" cy="127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6" name="Правая фигурная скобка 145"/>
          <p:cNvSpPr/>
          <p:nvPr/>
        </p:nvSpPr>
        <p:spPr>
          <a:xfrm rot="5400000">
            <a:off x="7862957" y="3159192"/>
            <a:ext cx="82370" cy="1361824"/>
          </a:xfrm>
          <a:prstGeom prst="rightBrace">
            <a:avLst>
              <a:gd name="adj1" fmla="val 52420"/>
              <a:gd name="adj2" fmla="val 50000"/>
            </a:avLst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TextBox 148"/>
          <p:cNvSpPr txBox="1"/>
          <p:nvPr/>
        </p:nvSpPr>
        <p:spPr>
          <a:xfrm>
            <a:off x="8052724" y="3898773"/>
            <a:ext cx="5373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ED694"/>
                </a:solidFill>
                <a:latin typeface="Roboto regular"/>
              </a:rPr>
              <a:t>1 647</a:t>
            </a:r>
            <a:endParaRPr lang="ru-RU" sz="1100" b="1" dirty="0">
              <a:solidFill>
                <a:srgbClr val="FED694"/>
              </a:solidFill>
              <a:latin typeface="Roboto regular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7229001" y="3898773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EB338"/>
                </a:solidFill>
                <a:latin typeface="Roboto regular"/>
              </a:rPr>
              <a:t>743</a:t>
            </a:r>
            <a:endParaRPr lang="ru-RU" sz="1100" b="1" dirty="0">
              <a:solidFill>
                <a:srgbClr val="FEB338"/>
              </a:solidFill>
              <a:latin typeface="Roboto regular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7637964" y="3843383"/>
            <a:ext cx="5420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828282"/>
                </a:solidFill>
                <a:latin typeface="Roboto regular"/>
              </a:rPr>
              <a:t>2 154</a:t>
            </a:r>
            <a:endParaRPr lang="ru-RU" sz="1100" b="1" dirty="0">
              <a:solidFill>
                <a:srgbClr val="828282"/>
              </a:solidFill>
              <a:latin typeface="Roboto regular"/>
            </a:endParaRPr>
          </a:p>
        </p:txBody>
      </p:sp>
      <p:sp>
        <p:nvSpPr>
          <p:cNvPr id="153" name="Правая фигурная скобка 152"/>
          <p:cNvSpPr/>
          <p:nvPr/>
        </p:nvSpPr>
        <p:spPr>
          <a:xfrm rot="5400000">
            <a:off x="7872257" y="3795994"/>
            <a:ext cx="68971" cy="1369918"/>
          </a:xfrm>
          <a:prstGeom prst="rightBrace">
            <a:avLst>
              <a:gd name="adj1" fmla="val 52420"/>
              <a:gd name="adj2" fmla="val 50000"/>
            </a:avLst>
          </a:prstGeom>
          <a:noFill/>
          <a:ln w="19050">
            <a:solidFill>
              <a:srgbClr val="43B8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Прямоугольник 157"/>
          <p:cNvSpPr/>
          <p:nvPr/>
        </p:nvSpPr>
        <p:spPr>
          <a:xfrm>
            <a:off x="3681765" y="4308428"/>
            <a:ext cx="81142" cy="81142"/>
          </a:xfrm>
          <a:prstGeom prst="rect">
            <a:avLst/>
          </a:prstGeom>
          <a:solidFill>
            <a:srgbClr val="FED694"/>
          </a:solidFill>
          <a:ln>
            <a:solidFill>
              <a:srgbClr val="FED6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rgbClr val="FFC000"/>
              </a:solidFill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3681765" y="3378911"/>
            <a:ext cx="81142" cy="73765"/>
          </a:xfrm>
          <a:prstGeom prst="rect">
            <a:avLst/>
          </a:prstGeom>
          <a:solidFill>
            <a:srgbClr val="FEB338"/>
          </a:solidFill>
          <a:ln>
            <a:solidFill>
              <a:srgbClr val="FEB33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rgbClr val="FFC00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197336" y="738138"/>
            <a:ext cx="2556000" cy="1919337"/>
          </a:xfrm>
          <a:prstGeom prst="rect">
            <a:avLst/>
          </a:prstGeom>
          <a:noFill/>
          <a:ln w="57150">
            <a:solidFill>
              <a:srgbClr val="F3FCFF">
                <a:alpha val="8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546808" y="738138"/>
            <a:ext cx="2556000" cy="1919337"/>
          </a:xfrm>
          <a:prstGeom prst="rect">
            <a:avLst/>
          </a:prstGeom>
          <a:noFill/>
          <a:ln w="57150">
            <a:solidFill>
              <a:srgbClr val="F3FCFF">
                <a:alpha val="8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98" name="Прямоугольник 97"/>
          <p:cNvSpPr/>
          <p:nvPr/>
        </p:nvSpPr>
        <p:spPr>
          <a:xfrm>
            <a:off x="896048" y="738138"/>
            <a:ext cx="2556000" cy="1919337"/>
          </a:xfrm>
          <a:prstGeom prst="rect">
            <a:avLst/>
          </a:prstGeom>
          <a:noFill/>
          <a:ln w="57150">
            <a:solidFill>
              <a:srgbClr val="F3FCFF">
                <a:alpha val="8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166" name="Скругленный прямоугольник 165"/>
          <p:cNvSpPr/>
          <p:nvPr/>
        </p:nvSpPr>
        <p:spPr>
          <a:xfrm>
            <a:off x="8617404" y="4644694"/>
            <a:ext cx="360040" cy="297554"/>
          </a:xfrm>
          <a:prstGeom prst="roundRect">
            <a:avLst/>
          </a:prstGeom>
          <a:solidFill>
            <a:srgbClr val="57CAF7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Номер слайда 1"/>
          <p:cNvSpPr txBox="1">
            <a:spLocks/>
          </p:cNvSpPr>
          <p:nvPr/>
        </p:nvSpPr>
        <p:spPr>
          <a:xfrm>
            <a:off x="8581271" y="4644721"/>
            <a:ext cx="432304" cy="297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3AEE36D8-8171-49FA-88C1-323FE9191634}" type="slidenum">
              <a:rPr lang="ru-RU" sz="1600" b="1" smtClean="0">
                <a:solidFill>
                  <a:schemeClr val="bg1"/>
                </a:solidFill>
                <a:latin typeface="Roboto medium"/>
              </a:rPr>
              <a:pPr algn="ctr">
                <a:defRPr/>
              </a:pPr>
              <a:t>6</a:t>
            </a:fld>
            <a:endParaRPr lang="ru-RU" sz="1600" b="1" dirty="0">
              <a:solidFill>
                <a:schemeClr val="bg1"/>
              </a:solidFill>
              <a:latin typeface="Roboto medium"/>
            </a:endParaRPr>
          </a:p>
        </p:txBody>
      </p:sp>
      <p:sp>
        <p:nvSpPr>
          <p:cNvPr id="170" name="Прямоугольник 169"/>
          <p:cNvSpPr/>
          <p:nvPr/>
        </p:nvSpPr>
        <p:spPr>
          <a:xfrm>
            <a:off x="4273550" y="1791819"/>
            <a:ext cx="1143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solidFill>
                  <a:srgbClr val="6F6F6F"/>
                </a:solidFill>
                <a:latin typeface="Roboto regular"/>
              </a:rPr>
              <a:t>с  20.11.2021</a:t>
            </a:r>
            <a:endParaRPr lang="ru-RU" sz="900" dirty="0">
              <a:solidFill>
                <a:srgbClr val="6F6F6F"/>
              </a:solidFill>
              <a:latin typeface="Roboto regular"/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5215287" y="1524000"/>
            <a:ext cx="9021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43B869"/>
                </a:solidFill>
                <a:latin typeface="Roboto regular"/>
              </a:rPr>
              <a:t>10 954,0</a:t>
            </a:r>
            <a:endParaRPr lang="ru-RU" sz="1200" b="1" dirty="0">
              <a:solidFill>
                <a:srgbClr val="43B869"/>
              </a:solidFill>
              <a:latin typeface="Roboto regular"/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5215287" y="1763244"/>
            <a:ext cx="9021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43B869"/>
                </a:solidFill>
                <a:latin typeface="Roboto regular"/>
              </a:rPr>
              <a:t>11 060,0</a:t>
            </a:r>
            <a:endParaRPr lang="ru-RU" sz="1200" b="1" dirty="0">
              <a:solidFill>
                <a:srgbClr val="43B869"/>
              </a:solidFill>
              <a:latin typeface="Roboto regular"/>
            </a:endParaRPr>
          </a:p>
        </p:txBody>
      </p:sp>
      <p:sp>
        <p:nvSpPr>
          <p:cNvPr id="173" name="Прямоугольник 172"/>
          <p:cNvSpPr/>
          <p:nvPr/>
        </p:nvSpPr>
        <p:spPr>
          <a:xfrm>
            <a:off x="5243879" y="2111176"/>
            <a:ext cx="8298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828282"/>
                </a:solidFill>
                <a:latin typeface="Roboto regular"/>
              </a:rPr>
              <a:t>9 226</a:t>
            </a:r>
            <a:endParaRPr lang="ru-RU" sz="1200" b="1" dirty="0">
              <a:solidFill>
                <a:srgbClr val="828282"/>
              </a:solidFill>
              <a:latin typeface="Roboto regular"/>
            </a:endParaRPr>
          </a:p>
        </p:txBody>
      </p:sp>
      <p:sp>
        <p:nvSpPr>
          <p:cNvPr id="174" name="Прямоугольник 173"/>
          <p:cNvSpPr/>
          <p:nvPr/>
        </p:nvSpPr>
        <p:spPr>
          <a:xfrm>
            <a:off x="7896084" y="2277480"/>
            <a:ext cx="567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43B869"/>
                </a:solidFill>
                <a:latin typeface="Roboto regular"/>
              </a:rPr>
              <a:t>4 492</a:t>
            </a:r>
            <a:endParaRPr lang="ru-RU" sz="1200" b="1" dirty="0">
              <a:solidFill>
                <a:srgbClr val="43B869"/>
              </a:solidFill>
              <a:latin typeface="Roboto regular"/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2636985" y="4096628"/>
            <a:ext cx="4395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828282"/>
                </a:solidFill>
                <a:latin typeface="Roboto regular"/>
              </a:rPr>
              <a:t>756</a:t>
            </a:r>
            <a:endParaRPr lang="ru-RU" sz="1200" b="1" dirty="0">
              <a:solidFill>
                <a:srgbClr val="828282"/>
              </a:solidFill>
              <a:latin typeface="Roboto regular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857415" y="3245283"/>
            <a:ext cx="5341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ED694"/>
                </a:solidFill>
                <a:latin typeface="Roboto regular"/>
              </a:rPr>
              <a:t>1 467</a:t>
            </a:r>
            <a:endParaRPr lang="ru-RU" sz="1100" b="1" dirty="0">
              <a:solidFill>
                <a:srgbClr val="FED694"/>
              </a:solidFill>
              <a:latin typeface="Roboto regular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7221687" y="3248565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EB338"/>
                </a:solidFill>
                <a:latin typeface="Roboto regular"/>
              </a:rPr>
              <a:t>687</a:t>
            </a:r>
            <a:endParaRPr lang="ru-RU" sz="1100" b="1" dirty="0">
              <a:solidFill>
                <a:srgbClr val="FEB338"/>
              </a:solidFill>
              <a:latin typeface="Roboto regular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637965" y="4480244"/>
            <a:ext cx="5373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43B869"/>
                </a:solidFill>
                <a:latin typeface="Roboto regular"/>
              </a:rPr>
              <a:t>2 390</a:t>
            </a:r>
            <a:endParaRPr lang="ru-RU" sz="1100" b="1" dirty="0">
              <a:solidFill>
                <a:srgbClr val="43B869"/>
              </a:solidFill>
              <a:latin typeface="Roboto regular"/>
            </a:endParaRPr>
          </a:p>
        </p:txBody>
      </p:sp>
      <p:sp>
        <p:nvSpPr>
          <p:cNvPr id="82" name="Правая фигурная скобка 81"/>
          <p:cNvSpPr/>
          <p:nvPr/>
        </p:nvSpPr>
        <p:spPr>
          <a:xfrm rot="16200000">
            <a:off x="8077680" y="3662312"/>
            <a:ext cx="80886" cy="926214"/>
          </a:xfrm>
          <a:prstGeom prst="rightBrace">
            <a:avLst>
              <a:gd name="adj1" fmla="val 52420"/>
              <a:gd name="adj2" fmla="val 50000"/>
            </a:avLst>
          </a:prstGeom>
          <a:noFill/>
          <a:ln w="19050">
            <a:solidFill>
              <a:srgbClr val="FED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4D8AB"/>
              </a:solidFill>
            </a:endParaRPr>
          </a:p>
        </p:txBody>
      </p:sp>
      <p:sp>
        <p:nvSpPr>
          <p:cNvPr id="85" name="Правая фигурная скобка 84"/>
          <p:cNvSpPr/>
          <p:nvPr/>
        </p:nvSpPr>
        <p:spPr>
          <a:xfrm rot="16200000">
            <a:off x="7402914" y="3921329"/>
            <a:ext cx="63502" cy="425565"/>
          </a:xfrm>
          <a:prstGeom prst="rightBrace">
            <a:avLst>
              <a:gd name="adj1" fmla="val 52420"/>
              <a:gd name="adj2" fmla="val 50000"/>
            </a:avLst>
          </a:prstGeom>
          <a:noFill/>
          <a:ln w="19050">
            <a:solidFill>
              <a:srgbClr val="FEB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4A838C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5100170" y="4832061"/>
            <a:ext cx="4988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 smtClean="0">
                <a:solidFill>
                  <a:srgbClr val="626262"/>
                </a:solidFill>
                <a:latin typeface="Roboto regular"/>
              </a:rPr>
              <a:t>2021</a:t>
            </a:r>
            <a:endParaRPr lang="ru-RU" sz="1050" dirty="0">
              <a:solidFill>
                <a:srgbClr val="626262"/>
              </a:solidFill>
              <a:latin typeface="Roboto regular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984045" y="4817922"/>
            <a:ext cx="4988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 smtClean="0">
                <a:solidFill>
                  <a:srgbClr val="626262"/>
                </a:solidFill>
                <a:latin typeface="Roboto regular"/>
              </a:rPr>
              <a:t>2020</a:t>
            </a:r>
            <a:endParaRPr lang="ru-RU" sz="1050" dirty="0">
              <a:solidFill>
                <a:srgbClr val="626262"/>
              </a:solidFill>
              <a:latin typeface="Roboto regular"/>
            </a:endParaRPr>
          </a:p>
        </p:txBody>
      </p:sp>
      <p:sp>
        <p:nvSpPr>
          <p:cNvPr id="89" name="Правая фигурная скобка 88"/>
          <p:cNvSpPr/>
          <p:nvPr/>
        </p:nvSpPr>
        <p:spPr>
          <a:xfrm rot="16200000">
            <a:off x="8077680" y="3037091"/>
            <a:ext cx="80886" cy="926214"/>
          </a:xfrm>
          <a:prstGeom prst="rightBrace">
            <a:avLst>
              <a:gd name="adj1" fmla="val 52420"/>
              <a:gd name="adj2" fmla="val 50000"/>
            </a:avLst>
          </a:prstGeom>
          <a:noFill/>
          <a:ln w="19050">
            <a:solidFill>
              <a:srgbClr val="FED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авая фигурная скобка 94"/>
          <p:cNvSpPr/>
          <p:nvPr/>
        </p:nvSpPr>
        <p:spPr>
          <a:xfrm rot="16200000">
            <a:off x="7402914" y="3296108"/>
            <a:ext cx="63502" cy="425565"/>
          </a:xfrm>
          <a:prstGeom prst="rightBrace">
            <a:avLst>
              <a:gd name="adj1" fmla="val 52420"/>
              <a:gd name="adj2" fmla="val 50000"/>
            </a:avLst>
          </a:prstGeom>
          <a:noFill/>
          <a:ln w="19050">
            <a:solidFill>
              <a:srgbClr val="FEB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4A83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20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Прямая соединительная линия 61"/>
          <p:cNvCxnSpPr/>
          <p:nvPr/>
        </p:nvCxnSpPr>
        <p:spPr>
          <a:xfrm>
            <a:off x="507928" y="615140"/>
            <a:ext cx="8460000" cy="0"/>
          </a:xfrm>
          <a:prstGeom prst="line">
            <a:avLst/>
          </a:prstGeom>
          <a:ln w="12700">
            <a:solidFill>
              <a:srgbClr val="43B86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88229" y="-4281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grpSp>
        <p:nvGrpSpPr>
          <p:cNvPr id="72" name="Группа 71"/>
          <p:cNvGrpSpPr/>
          <p:nvPr/>
        </p:nvGrpSpPr>
        <p:grpSpPr>
          <a:xfrm>
            <a:off x="-628647" y="504387"/>
            <a:ext cx="1366027" cy="4628222"/>
            <a:chOff x="-496978" y="465745"/>
            <a:chExt cx="1366027" cy="46282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3" name="Скругленный прямоугольник 82"/>
            <p:cNvSpPr>
              <a:spLocks/>
            </p:cNvSpPr>
            <p:nvPr/>
          </p:nvSpPr>
          <p:spPr>
            <a:xfrm rot="18900000">
              <a:off x="-380250" y="1132882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Скругленный прямоугольник 83"/>
            <p:cNvSpPr>
              <a:spLocks/>
            </p:cNvSpPr>
            <p:nvPr/>
          </p:nvSpPr>
          <p:spPr>
            <a:xfrm rot="18900000">
              <a:off x="113049" y="181087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Скругленный прямоугольник 84"/>
            <p:cNvSpPr>
              <a:spLocks/>
            </p:cNvSpPr>
            <p:nvPr/>
          </p:nvSpPr>
          <p:spPr>
            <a:xfrm rot="18900000">
              <a:off x="-496978" y="3772782"/>
              <a:ext cx="1103058" cy="1321185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Скругленный прямоугольник 85"/>
            <p:cNvSpPr>
              <a:spLocks/>
            </p:cNvSpPr>
            <p:nvPr/>
          </p:nvSpPr>
          <p:spPr>
            <a:xfrm rot="18900000">
              <a:off x="-374489" y="250548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7" name="Группа 86"/>
            <p:cNvGrpSpPr/>
            <p:nvPr/>
          </p:nvGrpSpPr>
          <p:grpSpPr>
            <a:xfrm>
              <a:off x="107642" y="465745"/>
              <a:ext cx="756000" cy="756000"/>
              <a:chOff x="163999" y="558819"/>
              <a:chExt cx="720000" cy="720000"/>
            </a:xfrm>
          </p:grpSpPr>
          <p:sp>
            <p:nvSpPr>
              <p:cNvPr id="88" name="Скругленный прямоугольник 87"/>
              <p:cNvSpPr>
                <a:spLocks/>
              </p:cNvSpPr>
              <p:nvPr/>
            </p:nvSpPr>
            <p:spPr>
              <a:xfrm rot="18900000">
                <a:off x="163999" y="558819"/>
                <a:ext cx="720000" cy="720000"/>
              </a:xfrm>
              <a:prstGeom prst="roundRect">
                <a:avLst>
                  <a:gd name="adj" fmla="val 18795"/>
                </a:avLst>
              </a:prstGeom>
              <a:solidFill>
                <a:srgbClr val="43B86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89" name="Picture 5" descr="O:\=программа=\==Для обмена==\=презы и доклады=\2021-11-27 форум от ВятГУ\для презы\UPsoXSYEQi0 — копия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226" t="19976" r="30891" b="42690"/>
              <a:stretch/>
            </p:blipFill>
            <p:spPr bwMode="auto">
              <a:xfrm>
                <a:off x="347418" y="703695"/>
                <a:ext cx="378510" cy="3831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90" name="Группа 89"/>
          <p:cNvGrpSpPr/>
          <p:nvPr/>
        </p:nvGrpSpPr>
        <p:grpSpPr>
          <a:xfrm rot="5400000">
            <a:off x="8527295" y="-150453"/>
            <a:ext cx="374112" cy="560558"/>
            <a:chOff x="158591" y="151433"/>
            <a:chExt cx="275135" cy="400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1" name="Скругленный прямоугольник 90"/>
            <p:cNvSpPr>
              <a:spLocks/>
            </p:cNvSpPr>
            <p:nvPr/>
          </p:nvSpPr>
          <p:spPr>
            <a:xfrm rot="18900000">
              <a:off x="289726" y="277259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Скругленный прямоугольник 91"/>
            <p:cNvSpPr>
              <a:spLocks/>
            </p:cNvSpPr>
            <p:nvPr/>
          </p:nvSpPr>
          <p:spPr>
            <a:xfrm rot="18900000">
              <a:off x="158591" y="15143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Скругленный прямоугольник 92"/>
            <p:cNvSpPr>
              <a:spLocks/>
            </p:cNvSpPr>
            <p:nvPr/>
          </p:nvSpPr>
          <p:spPr>
            <a:xfrm rot="18900000">
              <a:off x="158591" y="40839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6" name="Rectangle 28"/>
          <p:cNvSpPr>
            <a:spLocks noChangeArrowheads="1"/>
          </p:cNvSpPr>
          <p:nvPr/>
        </p:nvSpPr>
        <p:spPr bwMode="auto">
          <a:xfrm>
            <a:off x="1929567" y="3660394"/>
            <a:ext cx="1729682" cy="1297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solidFill>
                  <a:srgbClr val="454545"/>
                </a:solidFill>
                <a:latin typeface="Roboto regular"/>
                <a:ea typeface="Roboto Cn" pitchFamily="2" charset="0"/>
              </a:rPr>
              <a:t>п</a:t>
            </a:r>
            <a:r>
              <a:rPr lang="ru-RU" sz="1100" dirty="0" smtClean="0">
                <a:solidFill>
                  <a:srgbClr val="454545"/>
                </a:solidFill>
                <a:latin typeface="Roboto regular"/>
                <a:ea typeface="Roboto Cn" pitchFamily="2" charset="0"/>
              </a:rPr>
              <a:t>риобретены автомобили, оборудованные подъемниками, </a:t>
            </a:r>
          </a:p>
          <a:p>
            <a:pPr>
              <a:lnSpc>
                <a:spcPct val="90000"/>
              </a:lnSpc>
            </a:pPr>
            <a:r>
              <a:rPr lang="ru-RU" sz="1100" dirty="0" smtClean="0">
                <a:solidFill>
                  <a:srgbClr val="454545"/>
                </a:solidFill>
                <a:latin typeface="Roboto regular"/>
                <a:ea typeface="Roboto Cn" pitchFamily="2" charset="0"/>
              </a:rPr>
              <a:t>для перевозки </a:t>
            </a:r>
          </a:p>
          <a:p>
            <a:pPr>
              <a:lnSpc>
                <a:spcPct val="90000"/>
              </a:lnSpc>
            </a:pPr>
            <a:r>
              <a:rPr lang="ru-RU" sz="1100" dirty="0">
                <a:solidFill>
                  <a:srgbClr val="454545"/>
                </a:solidFill>
                <a:latin typeface="Roboto regular"/>
                <a:ea typeface="Roboto Cn" pitchFamily="2" charset="0"/>
              </a:rPr>
              <a:t>п</a:t>
            </a:r>
            <a:r>
              <a:rPr lang="ru-RU" sz="1100" dirty="0" smtClean="0">
                <a:solidFill>
                  <a:srgbClr val="454545"/>
                </a:solidFill>
                <a:latin typeface="Roboto regular"/>
                <a:ea typeface="Roboto Cn" pitchFamily="2" charset="0"/>
              </a:rPr>
              <a:t>ожилых </a:t>
            </a:r>
            <a:br>
              <a:rPr lang="ru-RU" sz="1100" dirty="0" smtClean="0">
                <a:solidFill>
                  <a:srgbClr val="454545"/>
                </a:solidFill>
                <a:latin typeface="Roboto regular"/>
                <a:ea typeface="Roboto Cn" pitchFamily="2" charset="0"/>
              </a:rPr>
            </a:br>
            <a:r>
              <a:rPr lang="ru-RU" sz="1100" dirty="0" smtClean="0">
                <a:solidFill>
                  <a:srgbClr val="454545"/>
                </a:solidFill>
                <a:latin typeface="Roboto regular"/>
                <a:ea typeface="Roboto Cn" pitchFamily="2" charset="0"/>
              </a:rPr>
              <a:t>и маломобильных </a:t>
            </a:r>
          </a:p>
          <a:p>
            <a:pPr>
              <a:lnSpc>
                <a:spcPct val="90000"/>
              </a:lnSpc>
            </a:pPr>
            <a:r>
              <a:rPr lang="ru-RU" sz="1100" dirty="0" smtClean="0">
                <a:solidFill>
                  <a:srgbClr val="454545"/>
                </a:solidFill>
                <a:latin typeface="Roboto regular"/>
                <a:ea typeface="Roboto Cn" pitchFamily="2" charset="0"/>
              </a:rPr>
              <a:t>граждан</a:t>
            </a:r>
            <a:endParaRPr lang="ru-RU" sz="1100" dirty="0">
              <a:solidFill>
                <a:srgbClr val="454545"/>
              </a:solidFill>
              <a:latin typeface="Roboto regular"/>
              <a:ea typeface="Roboto Cn" pitchFamily="2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5652465" y="1623824"/>
            <a:ext cx="298325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altLang="ru-RU" sz="1100" b="1" dirty="0" smtClean="0">
                <a:solidFill>
                  <a:srgbClr val="545454"/>
                </a:solidFill>
                <a:latin typeface="Roboto medium"/>
                <a:sym typeface="Cambria" pitchFamily="18" charset="0"/>
              </a:rPr>
              <a:t>ПОДДЕРЖКА РОДСТВЕННОГО УХОДА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886912" y="815140"/>
            <a:ext cx="43153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545454"/>
                </a:solidFill>
                <a:latin typeface="Roboto medium"/>
              </a:rPr>
              <a:t>МЕЖВЕДОМСТВЕННОЕ ВЗАИМОДЕЙСТВИЕ</a:t>
            </a:r>
            <a:endParaRPr lang="ru-RU" sz="1100" b="1" dirty="0">
              <a:solidFill>
                <a:srgbClr val="545454"/>
              </a:solidFill>
              <a:latin typeface="Roboto medium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813369" y="2207602"/>
            <a:ext cx="3350646" cy="380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ПУНКТЫ ПРОКАТА технических средств </a:t>
            </a:r>
          </a:p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реабилитации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829319" y="3811465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34 </a:t>
            </a:r>
          </a:p>
        </p:txBody>
      </p:sp>
      <p:sp>
        <p:nvSpPr>
          <p:cNvPr id="107" name="Прямоугольник 106"/>
          <p:cNvSpPr/>
          <p:nvPr/>
        </p:nvSpPr>
        <p:spPr>
          <a:xfrm>
            <a:off x="943398" y="4089524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5 </a:t>
            </a: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1952653" y="3739196"/>
            <a:ext cx="0" cy="1132685"/>
          </a:xfrm>
          <a:prstGeom prst="line">
            <a:avLst/>
          </a:prstGeom>
          <a:ln>
            <a:solidFill>
              <a:srgbClr val="FEB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>
            <a:off x="7103015" y="4326830"/>
            <a:ext cx="196730" cy="0"/>
          </a:xfrm>
          <a:prstGeom prst="line">
            <a:avLst/>
          </a:prstGeom>
          <a:ln>
            <a:solidFill>
              <a:srgbClr val="FEB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Прямоугольник 132"/>
          <p:cNvSpPr/>
          <p:nvPr/>
        </p:nvSpPr>
        <p:spPr>
          <a:xfrm>
            <a:off x="899239" y="995929"/>
            <a:ext cx="3897267" cy="44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1000" dirty="0">
                <a:solidFill>
                  <a:schemeClr val="bg1">
                    <a:lumMod val="50000"/>
                  </a:schemeClr>
                </a:solidFill>
                <a:latin typeface="Roboto regular"/>
                <a:ea typeface="Roboto Cn" pitchFamily="2" charset="0"/>
                <a:sym typeface="Cambria" pitchFamily="18" charset="0"/>
              </a:rPr>
              <a:t>в</a:t>
            </a:r>
            <a:r>
              <a:rPr lang="ru-RU" altLang="ru-RU" sz="1000" dirty="0" smtClean="0">
                <a:solidFill>
                  <a:schemeClr val="bg1">
                    <a:lumMod val="50000"/>
                  </a:schemeClr>
                </a:solidFill>
                <a:latin typeface="Roboto regular"/>
                <a:ea typeface="Roboto Cn" pitchFamily="2" charset="0"/>
                <a:sym typeface="Cambria" pitchFamily="18" charset="0"/>
              </a:rPr>
              <a:t> том числе информационный обмен о гражданах пожилого возраста, которым требуется оказание медицинских </a:t>
            </a:r>
            <a:br>
              <a:rPr lang="ru-RU" altLang="ru-RU" sz="1000" dirty="0" smtClean="0">
                <a:solidFill>
                  <a:schemeClr val="bg1">
                    <a:lumMod val="50000"/>
                  </a:schemeClr>
                </a:solidFill>
                <a:latin typeface="Roboto regular"/>
                <a:ea typeface="Roboto Cn" pitchFamily="2" charset="0"/>
                <a:sym typeface="Cambria" pitchFamily="18" charset="0"/>
              </a:rPr>
            </a:br>
            <a:r>
              <a:rPr lang="ru-RU" altLang="ru-RU" sz="1000" dirty="0" smtClean="0">
                <a:solidFill>
                  <a:schemeClr val="bg1">
                    <a:lumMod val="50000"/>
                  </a:schemeClr>
                </a:solidFill>
                <a:latin typeface="Roboto regular"/>
                <a:ea typeface="Roboto Cn" pitchFamily="2" charset="0"/>
                <a:sym typeface="Cambria" pitchFamily="18" charset="0"/>
              </a:rPr>
              <a:t>и социальных услуг </a:t>
            </a:r>
            <a:endParaRPr lang="ru-RU" altLang="ru-RU" sz="1000" dirty="0">
              <a:solidFill>
                <a:schemeClr val="bg1">
                  <a:lumMod val="50000"/>
                </a:schemeClr>
              </a:solidFill>
              <a:latin typeface="Roboto regular"/>
              <a:ea typeface="Roboto Cn" pitchFamily="2" charset="0"/>
              <a:sym typeface="Cambria" pitchFamily="18" charset="0"/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891925" y="2222646"/>
            <a:ext cx="48583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altLang="ru-RU" sz="1100" b="1" dirty="0" smtClean="0">
                <a:solidFill>
                  <a:srgbClr val="545454"/>
                </a:solidFill>
                <a:latin typeface="Roboto medium"/>
                <a:sym typeface="Cambria" pitchFamily="18" charset="0"/>
              </a:rPr>
              <a:t>ДОСТАВКА ЛИЦ СТАРШЕ 65 ЛЕТ, ПРОЖИВАЮЩИХ </a:t>
            </a:r>
            <a:br>
              <a:rPr lang="ru-RU" altLang="ru-RU" sz="1100" b="1" dirty="0" smtClean="0">
                <a:solidFill>
                  <a:srgbClr val="545454"/>
                </a:solidFill>
                <a:latin typeface="Roboto medium"/>
                <a:sym typeface="Cambria" pitchFamily="18" charset="0"/>
              </a:rPr>
            </a:br>
            <a:r>
              <a:rPr lang="ru-RU" altLang="ru-RU" sz="1100" b="1" dirty="0" smtClean="0">
                <a:solidFill>
                  <a:srgbClr val="545454"/>
                </a:solidFill>
                <a:latin typeface="Roboto medium"/>
                <a:sym typeface="Cambria" pitchFamily="18" charset="0"/>
              </a:rPr>
              <a:t>В СЕЛЬСКОЙ МЕСТНОСТИ, В МЕДИЦИНСКИЕ ОРГАНИЗАЦИИ</a:t>
            </a:r>
          </a:p>
        </p:txBody>
      </p:sp>
      <p:sp>
        <p:nvSpPr>
          <p:cNvPr id="135" name="Прямоугольник 134"/>
          <p:cNvSpPr/>
          <p:nvPr/>
        </p:nvSpPr>
        <p:spPr>
          <a:xfrm>
            <a:off x="2962327" y="3095992"/>
            <a:ext cx="95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 10 052</a:t>
            </a:r>
            <a:endParaRPr lang="ru-RU" b="1" dirty="0">
              <a:solidFill>
                <a:srgbClr val="43B869"/>
              </a:solidFill>
              <a:latin typeface="Roboto medium"/>
              <a:ea typeface="Roboto Cn" pitchFamily="2" charset="0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889416" y="2872423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2 618</a:t>
            </a:r>
          </a:p>
        </p:txBody>
      </p:sp>
      <p:sp>
        <p:nvSpPr>
          <p:cNvPr id="137" name="Прямоугольник 136"/>
          <p:cNvSpPr/>
          <p:nvPr/>
        </p:nvSpPr>
        <p:spPr>
          <a:xfrm>
            <a:off x="3797416" y="3089014"/>
            <a:ext cx="1000595" cy="380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гражданина </a:t>
            </a:r>
            <a:br>
              <a:rPr lang="ru-RU" sz="11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</a:br>
            <a:r>
              <a:rPr lang="ru-RU" sz="11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доставлено</a:t>
            </a:r>
            <a:endParaRPr lang="ru-RU" sz="1100" dirty="0">
              <a:solidFill>
                <a:srgbClr val="545454"/>
              </a:solidFill>
              <a:latin typeface="Roboto regular"/>
            </a:endParaRPr>
          </a:p>
        </p:txBody>
      </p:sp>
      <p:sp>
        <p:nvSpPr>
          <p:cNvPr id="138" name="Прямоугольник 137"/>
          <p:cNvSpPr/>
          <p:nvPr/>
        </p:nvSpPr>
        <p:spPr>
          <a:xfrm>
            <a:off x="3045349" y="2702569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21 896</a:t>
            </a:r>
            <a:endParaRPr lang="ru-RU" b="1" dirty="0">
              <a:solidFill>
                <a:srgbClr val="43B869"/>
              </a:solidFill>
              <a:latin typeface="Roboto medium"/>
              <a:ea typeface="Roboto Cn" pitchFamily="2" charset="0"/>
            </a:endParaRPr>
          </a:p>
        </p:txBody>
      </p:sp>
      <p:sp>
        <p:nvSpPr>
          <p:cNvPr id="139" name="Прямоугольник 138"/>
          <p:cNvSpPr/>
          <p:nvPr/>
        </p:nvSpPr>
        <p:spPr>
          <a:xfrm>
            <a:off x="3796780" y="2710221"/>
            <a:ext cx="926857" cy="380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dirty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граждан </a:t>
            </a:r>
            <a:r>
              <a:rPr lang="ru-RU" sz="11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/>
            </a:r>
            <a:br>
              <a:rPr lang="ru-RU" sz="11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</a:br>
            <a:r>
              <a:rPr lang="ru-RU" sz="11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осмотрено </a:t>
            </a:r>
            <a:endParaRPr lang="ru-RU" sz="1100" dirty="0">
              <a:solidFill>
                <a:srgbClr val="545454"/>
              </a:solidFill>
              <a:latin typeface="Roboto regular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5813369" y="2550932"/>
            <a:ext cx="3801496" cy="380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ОТДЕЛЕНИЯ ВРЕМЕННОГО ПРОЖИВАНИЯ </a:t>
            </a:r>
            <a:br>
              <a:rPr lang="ru-RU" sz="1100" dirty="0" smtClean="0">
                <a:solidFill>
                  <a:srgbClr val="545454"/>
                </a:solidFill>
                <a:latin typeface="Roboto regular"/>
              </a:rPr>
            </a:b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граждан пожилого возраста и инвалидов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5798739" y="3251370"/>
            <a:ext cx="3153742" cy="380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ОТДЕЛЕНИЯ ДНЕВНОГО ПРЕБЫВАНИЯ </a:t>
            </a:r>
            <a:br>
              <a:rPr lang="ru-RU" sz="1100" dirty="0" smtClean="0">
                <a:solidFill>
                  <a:srgbClr val="545454"/>
                </a:solidFill>
                <a:latin typeface="Roboto regular"/>
              </a:rPr>
            </a:b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для активных пожилых граждан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5813369" y="1868481"/>
            <a:ext cx="3350646" cy="380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ШКОЛЫ УХОДА по обучению навыкам ухода </a:t>
            </a:r>
          </a:p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бесплатно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5813369" y="2907353"/>
            <a:ext cx="3666346" cy="380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ГРУППЫ ДНЕВНОГО ПРИСМОТРА </a:t>
            </a:r>
            <a:br>
              <a:rPr lang="ru-RU" sz="1100" dirty="0" smtClean="0">
                <a:solidFill>
                  <a:srgbClr val="545454"/>
                </a:solidFill>
                <a:latin typeface="Roboto regular"/>
              </a:rPr>
            </a:b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за гражданами пожилого возраста и инвалидами</a:t>
            </a:r>
          </a:p>
        </p:txBody>
      </p:sp>
      <p:sp>
        <p:nvSpPr>
          <p:cNvPr id="144" name="Oval 38"/>
          <p:cNvSpPr>
            <a:spLocks noChangeArrowheads="1"/>
          </p:cNvSpPr>
          <p:nvPr/>
        </p:nvSpPr>
        <p:spPr bwMode="auto">
          <a:xfrm rot="18900000">
            <a:off x="5749259" y="2268969"/>
            <a:ext cx="72000" cy="72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45" name="Oval 38"/>
          <p:cNvSpPr>
            <a:spLocks noChangeArrowheads="1"/>
          </p:cNvSpPr>
          <p:nvPr/>
        </p:nvSpPr>
        <p:spPr bwMode="auto">
          <a:xfrm rot="18900000">
            <a:off x="5749259" y="2620688"/>
            <a:ext cx="72000" cy="72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46" name="Oval 38"/>
          <p:cNvSpPr>
            <a:spLocks noChangeArrowheads="1"/>
          </p:cNvSpPr>
          <p:nvPr/>
        </p:nvSpPr>
        <p:spPr bwMode="auto">
          <a:xfrm rot="18900000">
            <a:off x="5749259" y="2976364"/>
            <a:ext cx="72000" cy="72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47" name="Oval 38"/>
          <p:cNvSpPr>
            <a:spLocks noChangeArrowheads="1"/>
          </p:cNvSpPr>
          <p:nvPr/>
        </p:nvSpPr>
        <p:spPr bwMode="auto">
          <a:xfrm rot="18900000">
            <a:off x="5749259" y="3323651"/>
            <a:ext cx="72000" cy="72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48" name="Oval 38"/>
          <p:cNvSpPr>
            <a:spLocks noChangeArrowheads="1"/>
          </p:cNvSpPr>
          <p:nvPr/>
        </p:nvSpPr>
        <p:spPr bwMode="auto">
          <a:xfrm rot="18900000">
            <a:off x="5749259" y="1933757"/>
            <a:ext cx="72000" cy="72000"/>
          </a:xfrm>
          <a:prstGeom prst="roundRect">
            <a:avLst/>
          </a:prstGeom>
          <a:solidFill>
            <a:srgbClr val="FEBD55"/>
          </a:solidFill>
          <a:ln w="12700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149" name="Picture 3" descr="C:\Users\tmv\Desktop\сду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54" r="25584"/>
          <a:stretch/>
        </p:blipFill>
        <p:spPr bwMode="auto">
          <a:xfrm rot="5400000">
            <a:off x="4871462" y="1018965"/>
            <a:ext cx="596202" cy="73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Овал 149"/>
          <p:cNvSpPr>
            <a:spLocks noChangeAspect="1"/>
          </p:cNvSpPr>
          <p:nvPr/>
        </p:nvSpPr>
        <p:spPr>
          <a:xfrm>
            <a:off x="4871256" y="684421"/>
            <a:ext cx="432000" cy="43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Овал 150"/>
          <p:cNvSpPr>
            <a:spLocks noChangeAspect="1"/>
          </p:cNvSpPr>
          <p:nvPr/>
        </p:nvSpPr>
        <p:spPr>
          <a:xfrm>
            <a:off x="4965323" y="1165959"/>
            <a:ext cx="432000" cy="43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Прямоугольник 152"/>
          <p:cNvSpPr/>
          <p:nvPr/>
        </p:nvSpPr>
        <p:spPr>
          <a:xfrm>
            <a:off x="1864192" y="1480276"/>
            <a:ext cx="3726183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rgbClr val="545454"/>
                </a:solidFill>
                <a:latin typeface="Roboto regular"/>
                <a:ea typeface="Roboto Cn" pitchFamily="2" charset="0"/>
              </a:rPr>
              <a:t>тыс. граждан пожилого возраста </a:t>
            </a:r>
            <a:endParaRPr lang="ru-RU" sz="1100" dirty="0" smtClean="0">
              <a:solidFill>
                <a:srgbClr val="545454"/>
              </a:solidFill>
              <a:latin typeface="Roboto regular"/>
              <a:ea typeface="Roboto Cn" pitchFamily="2" charset="0"/>
            </a:endParaRPr>
          </a:p>
          <a:p>
            <a:pPr>
              <a:lnSpc>
                <a:spcPct val="80000"/>
              </a:lnSpc>
            </a:pPr>
            <a:r>
              <a:rPr lang="ru-RU" sz="1100" dirty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п</a:t>
            </a:r>
            <a:r>
              <a:rPr lang="ru-RU" sz="11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ереданы результаты </a:t>
            </a:r>
            <a:r>
              <a:rPr lang="ru-RU" sz="1100" dirty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наблюдений </a:t>
            </a:r>
            <a:r>
              <a:rPr lang="ru-RU" sz="11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через </a:t>
            </a:r>
          </a:p>
          <a:p>
            <a:pPr>
              <a:lnSpc>
                <a:spcPct val="800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комплексную медицинскую </a:t>
            </a:r>
          </a:p>
          <a:p>
            <a:pPr>
              <a:lnSpc>
                <a:spcPct val="80000"/>
              </a:lnSpc>
            </a:pPr>
            <a:r>
              <a:rPr lang="ru-RU" sz="1100" dirty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и</a:t>
            </a:r>
            <a:r>
              <a:rPr lang="ru-RU" sz="11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нформационную систему</a:t>
            </a:r>
            <a:endParaRPr lang="ru-RU" sz="1100" dirty="0">
              <a:solidFill>
                <a:srgbClr val="545454"/>
              </a:solidFill>
              <a:latin typeface="Roboto regular"/>
              <a:ea typeface="Roboto Cn" pitchFamily="2" charset="0"/>
            </a:endParaRPr>
          </a:p>
        </p:txBody>
      </p:sp>
      <p:sp>
        <p:nvSpPr>
          <p:cNvPr id="154" name="Овал 153"/>
          <p:cNvSpPr>
            <a:spLocks noChangeAspect="1"/>
          </p:cNvSpPr>
          <p:nvPr/>
        </p:nvSpPr>
        <p:spPr>
          <a:xfrm>
            <a:off x="4969738" y="1625930"/>
            <a:ext cx="432000" cy="43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5" name="Picture 3" descr="C:\Users\tmv\Desktop\соц работник.png"/>
          <p:cNvPicPr>
            <a:picLocks noChangeAspect="1" noChangeArrowheads="1"/>
          </p:cNvPicPr>
          <p:nvPr/>
        </p:nvPicPr>
        <p:blipFill rotWithShape="1"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95" r="45701"/>
          <a:stretch/>
        </p:blipFill>
        <p:spPr bwMode="auto">
          <a:xfrm>
            <a:off x="5059809" y="1662514"/>
            <a:ext cx="245039" cy="35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" name="Овал 155"/>
          <p:cNvSpPr>
            <a:spLocks noChangeAspect="1"/>
          </p:cNvSpPr>
          <p:nvPr/>
        </p:nvSpPr>
        <p:spPr>
          <a:xfrm>
            <a:off x="4976815" y="1634253"/>
            <a:ext cx="432000" cy="432000"/>
          </a:xfrm>
          <a:prstGeom prst="ellipse">
            <a:avLst/>
          </a:prstGeom>
          <a:solidFill>
            <a:srgbClr val="F3F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7" name="Овал 156"/>
          <p:cNvSpPr>
            <a:spLocks noChangeAspect="1"/>
          </p:cNvSpPr>
          <p:nvPr/>
        </p:nvSpPr>
        <p:spPr>
          <a:xfrm>
            <a:off x="4953739" y="689827"/>
            <a:ext cx="432000" cy="432000"/>
          </a:xfrm>
          <a:prstGeom prst="ellipse">
            <a:avLst/>
          </a:prstGeom>
          <a:solidFill>
            <a:srgbClr val="F3F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8" name="Picture 4" descr="C:\Users\tmv\Desktop\медик.png"/>
          <p:cNvPicPr>
            <a:picLocks noChangeAspect="1" noChangeArrowheads="1"/>
          </p:cNvPicPr>
          <p:nvPr/>
        </p:nvPicPr>
        <p:blipFill>
          <a:blip r:embed="rId8" cstate="print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327" y="722036"/>
            <a:ext cx="239237" cy="329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" name="Picture 2" descr="C:\Users\tmv\Desktop\чел с палкой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671" y="1189688"/>
            <a:ext cx="273002" cy="35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" name="Овал 159"/>
          <p:cNvSpPr>
            <a:spLocks noChangeAspect="1"/>
          </p:cNvSpPr>
          <p:nvPr/>
        </p:nvSpPr>
        <p:spPr>
          <a:xfrm>
            <a:off x="4952973" y="1157460"/>
            <a:ext cx="455842" cy="432000"/>
          </a:xfrm>
          <a:prstGeom prst="ellipse">
            <a:avLst/>
          </a:prstGeom>
          <a:solidFill>
            <a:srgbClr val="F3F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1" name="Прямоугольник 160"/>
          <p:cNvSpPr/>
          <p:nvPr/>
        </p:nvSpPr>
        <p:spPr>
          <a:xfrm>
            <a:off x="955381" y="4367399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8</a:t>
            </a:r>
            <a:r>
              <a:rPr lang="ru-RU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74733" y="2944107"/>
            <a:ext cx="9175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545454"/>
                </a:solidFill>
                <a:latin typeface="Roboto regular"/>
                <a:cs typeface="Liberation Mono" pitchFamily="49" charset="0"/>
              </a:rPr>
              <a:t> </a:t>
            </a:r>
            <a:r>
              <a:rPr lang="ru-RU" sz="1100" dirty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выездов </a:t>
            </a:r>
            <a:endParaRPr lang="ru-RU" sz="1100" dirty="0">
              <a:solidFill>
                <a:srgbClr val="545454"/>
              </a:solidFill>
              <a:latin typeface="Roboto regular"/>
            </a:endParaRPr>
          </a:p>
        </p:txBody>
      </p:sp>
      <p:sp>
        <p:nvSpPr>
          <p:cNvPr id="170" name="Rectangle 28"/>
          <p:cNvSpPr>
            <a:spLocks noChangeArrowheads="1"/>
          </p:cNvSpPr>
          <p:nvPr/>
        </p:nvSpPr>
        <p:spPr bwMode="auto">
          <a:xfrm>
            <a:off x="7275239" y="3831968"/>
            <a:ext cx="1353169" cy="925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r>
              <a:rPr lang="ru-RU" sz="1100" dirty="0" smtClean="0">
                <a:solidFill>
                  <a:srgbClr val="454545"/>
                </a:solidFill>
                <a:latin typeface="Roboto regular"/>
                <a:ea typeface="Roboto Cn" pitchFamily="2" charset="0"/>
              </a:rPr>
              <a:t>введены </a:t>
            </a:r>
          </a:p>
          <a:p>
            <a:r>
              <a:rPr lang="ru-RU" sz="1100" dirty="0" smtClean="0">
                <a:solidFill>
                  <a:srgbClr val="454545"/>
                </a:solidFill>
                <a:latin typeface="Roboto regular"/>
                <a:ea typeface="Roboto Cn" pitchFamily="2" charset="0"/>
              </a:rPr>
              <a:t>штатные единицы социальных работников </a:t>
            </a:r>
          </a:p>
          <a:p>
            <a:r>
              <a:rPr lang="ru-RU" sz="1100" dirty="0" smtClean="0">
                <a:solidFill>
                  <a:srgbClr val="454545"/>
                </a:solidFill>
                <a:latin typeface="Roboto regular"/>
                <a:ea typeface="Roboto Cn" pitchFamily="2" charset="0"/>
              </a:rPr>
              <a:t>и сиделок</a:t>
            </a:r>
            <a:endParaRPr lang="ru-RU" sz="1100" dirty="0">
              <a:solidFill>
                <a:srgbClr val="454545"/>
              </a:solidFill>
              <a:latin typeface="Roboto regular"/>
              <a:ea typeface="Roboto Cn" pitchFamily="2" charset="0"/>
            </a:endParaRPr>
          </a:p>
        </p:txBody>
      </p:sp>
      <p:cxnSp>
        <p:nvCxnSpPr>
          <p:cNvPr id="171" name="Прямая соединительная линия 170"/>
          <p:cNvCxnSpPr/>
          <p:nvPr/>
        </p:nvCxnSpPr>
        <p:spPr>
          <a:xfrm>
            <a:off x="7302777" y="3924007"/>
            <a:ext cx="0" cy="784486"/>
          </a:xfrm>
          <a:prstGeom prst="line">
            <a:avLst/>
          </a:prstGeom>
          <a:ln>
            <a:solidFill>
              <a:srgbClr val="FEB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Прямоугольник 171"/>
          <p:cNvSpPr/>
          <p:nvPr/>
        </p:nvSpPr>
        <p:spPr>
          <a:xfrm>
            <a:off x="6249720" y="3925939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36 </a:t>
            </a:r>
          </a:p>
        </p:txBody>
      </p:sp>
      <p:sp>
        <p:nvSpPr>
          <p:cNvPr id="176" name="Прямоугольник 175"/>
          <p:cNvSpPr/>
          <p:nvPr/>
        </p:nvSpPr>
        <p:spPr>
          <a:xfrm>
            <a:off x="5924575" y="4280644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109,5</a:t>
            </a:r>
          </a:p>
        </p:txBody>
      </p:sp>
      <p:sp>
        <p:nvSpPr>
          <p:cNvPr id="177" name="Rectangle 28"/>
          <p:cNvSpPr>
            <a:spLocks noChangeArrowheads="1"/>
          </p:cNvSpPr>
          <p:nvPr/>
        </p:nvSpPr>
        <p:spPr bwMode="auto">
          <a:xfrm>
            <a:off x="1168914" y="3930342"/>
            <a:ext cx="705599" cy="20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r>
              <a:rPr lang="ru-RU" sz="8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в 2019 году</a:t>
            </a:r>
            <a:endParaRPr lang="ru-RU" sz="800" dirty="0">
              <a:solidFill>
                <a:srgbClr val="545454"/>
              </a:solidFill>
              <a:latin typeface="Roboto regular"/>
              <a:ea typeface="Roboto Cn" pitchFamily="2" charset="0"/>
            </a:endParaRPr>
          </a:p>
        </p:txBody>
      </p:sp>
      <p:sp>
        <p:nvSpPr>
          <p:cNvPr id="178" name="Rectangle 28"/>
          <p:cNvSpPr>
            <a:spLocks noChangeArrowheads="1"/>
          </p:cNvSpPr>
          <p:nvPr/>
        </p:nvSpPr>
        <p:spPr bwMode="auto">
          <a:xfrm>
            <a:off x="1152449" y="4480248"/>
            <a:ext cx="734453" cy="20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r>
              <a:rPr lang="ru-RU" sz="8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 в 2021 году</a:t>
            </a:r>
            <a:endParaRPr lang="ru-RU" sz="800" dirty="0">
              <a:solidFill>
                <a:srgbClr val="545454"/>
              </a:solidFill>
              <a:latin typeface="Roboto regular"/>
              <a:ea typeface="Roboto Cn" pitchFamily="2" charset="0"/>
            </a:endParaRPr>
          </a:p>
        </p:txBody>
      </p:sp>
      <p:sp>
        <p:nvSpPr>
          <p:cNvPr id="179" name="Rectangle 28"/>
          <p:cNvSpPr>
            <a:spLocks noChangeArrowheads="1"/>
          </p:cNvSpPr>
          <p:nvPr/>
        </p:nvSpPr>
        <p:spPr bwMode="auto">
          <a:xfrm>
            <a:off x="1152449" y="4189445"/>
            <a:ext cx="734453" cy="20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r>
              <a:rPr lang="ru-RU" sz="8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 в 2020 году</a:t>
            </a:r>
            <a:endParaRPr lang="ru-RU" sz="800" dirty="0">
              <a:solidFill>
                <a:srgbClr val="545454"/>
              </a:solidFill>
              <a:latin typeface="Roboto regular"/>
              <a:ea typeface="Roboto Cn" pitchFamily="2" charset="0"/>
            </a:endParaRPr>
          </a:p>
        </p:txBody>
      </p:sp>
      <p:sp>
        <p:nvSpPr>
          <p:cNvPr id="181" name="Rectangle 28"/>
          <p:cNvSpPr>
            <a:spLocks noChangeArrowheads="1"/>
          </p:cNvSpPr>
          <p:nvPr/>
        </p:nvSpPr>
        <p:spPr bwMode="auto">
          <a:xfrm>
            <a:off x="6545192" y="4385983"/>
            <a:ext cx="734453" cy="20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r>
              <a:rPr lang="ru-RU" sz="8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 в 2021 году</a:t>
            </a:r>
            <a:endParaRPr lang="ru-RU" sz="800" dirty="0">
              <a:solidFill>
                <a:srgbClr val="545454"/>
              </a:solidFill>
              <a:latin typeface="Roboto regular"/>
              <a:ea typeface="Roboto Cn" pitchFamily="2" charset="0"/>
            </a:endParaRPr>
          </a:p>
        </p:txBody>
      </p:sp>
      <p:sp>
        <p:nvSpPr>
          <p:cNvPr id="182" name="Rectangle 28"/>
          <p:cNvSpPr>
            <a:spLocks noChangeArrowheads="1"/>
          </p:cNvSpPr>
          <p:nvPr/>
        </p:nvSpPr>
        <p:spPr bwMode="auto">
          <a:xfrm>
            <a:off x="6545192" y="4036660"/>
            <a:ext cx="734453" cy="20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r>
              <a:rPr lang="ru-RU" sz="8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 в 2020 году</a:t>
            </a:r>
            <a:endParaRPr lang="ru-RU" sz="800" dirty="0">
              <a:solidFill>
                <a:srgbClr val="545454"/>
              </a:solidFill>
              <a:latin typeface="Roboto regular"/>
              <a:ea typeface="Roboto Cn" pitchFamily="2" charset="0"/>
            </a:endParaRPr>
          </a:p>
        </p:txBody>
      </p:sp>
      <p:cxnSp>
        <p:nvCxnSpPr>
          <p:cNvPr id="183" name="Прямая соединительная линия 182"/>
          <p:cNvCxnSpPr/>
          <p:nvPr/>
        </p:nvCxnSpPr>
        <p:spPr>
          <a:xfrm>
            <a:off x="1746847" y="4171391"/>
            <a:ext cx="196730" cy="0"/>
          </a:xfrm>
          <a:prstGeom prst="line">
            <a:avLst/>
          </a:prstGeom>
          <a:ln>
            <a:solidFill>
              <a:srgbClr val="FEB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>
          <a:xfrm>
            <a:off x="1746847" y="4439990"/>
            <a:ext cx="196730" cy="0"/>
          </a:xfrm>
          <a:prstGeom prst="line">
            <a:avLst/>
          </a:prstGeom>
          <a:ln>
            <a:solidFill>
              <a:srgbClr val="FEB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Скругленный прямоугольник 75"/>
          <p:cNvSpPr/>
          <p:nvPr/>
        </p:nvSpPr>
        <p:spPr>
          <a:xfrm>
            <a:off x="8617404" y="4644694"/>
            <a:ext cx="360040" cy="297554"/>
          </a:xfrm>
          <a:prstGeom prst="roundRect">
            <a:avLst/>
          </a:prstGeom>
          <a:solidFill>
            <a:srgbClr val="57CAF7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Номер слайда 1"/>
          <p:cNvSpPr txBox="1">
            <a:spLocks/>
          </p:cNvSpPr>
          <p:nvPr/>
        </p:nvSpPr>
        <p:spPr>
          <a:xfrm>
            <a:off x="8581271" y="4644721"/>
            <a:ext cx="432304" cy="297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3AEE36D8-8171-49FA-88C1-323FE9191634}" type="slidenum">
              <a:rPr lang="ru-RU" sz="1600" b="1" smtClean="0">
                <a:solidFill>
                  <a:schemeClr val="bg1"/>
                </a:solidFill>
                <a:latin typeface="Roboto medium"/>
              </a:rPr>
              <a:pPr algn="ctr">
                <a:defRPr/>
              </a:pPr>
              <a:t>7</a:t>
            </a:fld>
            <a:endParaRPr lang="ru-RU" sz="1600" b="1" dirty="0">
              <a:solidFill>
                <a:schemeClr val="bg1"/>
              </a:solidFill>
              <a:latin typeface="Roboto medium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757578" y="626109"/>
            <a:ext cx="3217040" cy="677670"/>
          </a:xfrm>
          <a:prstGeom prst="roundRect">
            <a:avLst>
              <a:gd name="adj" fmla="val 2172"/>
            </a:avLst>
          </a:prstGeom>
          <a:solidFill>
            <a:srgbClr val="EFF4FB"/>
          </a:solidFill>
          <a:ln w="12700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0" name="TextBox 99"/>
          <p:cNvSpPr txBox="1"/>
          <p:nvPr/>
        </p:nvSpPr>
        <p:spPr>
          <a:xfrm>
            <a:off x="6315929" y="922340"/>
            <a:ext cx="20938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43B869"/>
                </a:solidFill>
                <a:latin typeface="Junegull" charset="-52"/>
              </a:rPr>
              <a:t>8-800-201-21-09</a:t>
            </a:r>
            <a:endParaRPr lang="ru-RU" sz="2000" b="1" dirty="0">
              <a:solidFill>
                <a:srgbClr val="43B869"/>
              </a:solidFill>
              <a:latin typeface="Junegull" charset="-52"/>
            </a:endParaRPr>
          </a:p>
        </p:txBody>
      </p:sp>
      <p:sp>
        <p:nvSpPr>
          <p:cNvPr id="168" name="Прямоугольник 167"/>
          <p:cNvSpPr/>
          <p:nvPr/>
        </p:nvSpPr>
        <p:spPr>
          <a:xfrm>
            <a:off x="5915858" y="829899"/>
            <a:ext cx="2903711" cy="22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rgbClr val="545454"/>
                </a:solidFill>
                <a:latin typeface="Roboto regular"/>
              </a:rPr>
              <a:t>по </a:t>
            </a:r>
            <a:r>
              <a:rPr lang="ru-RU" sz="1100" dirty="0" smtClean="0">
                <a:solidFill>
                  <a:srgbClr val="545454"/>
                </a:solidFill>
                <a:latin typeface="Roboto regular"/>
              </a:rPr>
              <a:t>вопросам социального обслуживания</a:t>
            </a:r>
            <a:endParaRPr lang="ru-RU" sz="1100" dirty="0">
              <a:solidFill>
                <a:srgbClr val="545454"/>
              </a:solidFill>
              <a:latin typeface="Roboto regular"/>
            </a:endParaRPr>
          </a:p>
        </p:txBody>
      </p:sp>
      <p:sp>
        <p:nvSpPr>
          <p:cNvPr id="169" name="Прямоугольник 168"/>
          <p:cNvSpPr/>
          <p:nvPr/>
        </p:nvSpPr>
        <p:spPr>
          <a:xfrm>
            <a:off x="6272039" y="655755"/>
            <a:ext cx="253749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545454"/>
                </a:solidFill>
                <a:latin typeface="Roboto regular"/>
              </a:rPr>
              <a:t>ЕДИНЫЙ НОМЕР ТЕЛЕФОНА</a:t>
            </a: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4514050" y="4487760"/>
            <a:ext cx="196730" cy="0"/>
          </a:xfrm>
          <a:prstGeom prst="line">
            <a:avLst/>
          </a:prstGeom>
          <a:ln>
            <a:solidFill>
              <a:srgbClr val="FEB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3273369" y="3834890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1 500 </a:t>
            </a:r>
          </a:p>
        </p:txBody>
      </p:sp>
      <p:sp>
        <p:nvSpPr>
          <p:cNvPr id="82" name="Rectangle 28"/>
          <p:cNvSpPr>
            <a:spLocks noChangeArrowheads="1"/>
          </p:cNvSpPr>
          <p:nvPr/>
        </p:nvSpPr>
        <p:spPr bwMode="auto">
          <a:xfrm>
            <a:off x="4693589" y="3846598"/>
            <a:ext cx="1728191" cy="925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r>
              <a:rPr lang="ru-RU" sz="1100" dirty="0">
                <a:solidFill>
                  <a:srgbClr val="454545"/>
                </a:solidFill>
                <a:latin typeface="Roboto regular"/>
                <a:ea typeface="Roboto Cn" pitchFamily="2" charset="0"/>
              </a:rPr>
              <a:t>работников </a:t>
            </a:r>
            <a:endParaRPr lang="ru-RU" sz="1100" dirty="0" smtClean="0">
              <a:solidFill>
                <a:srgbClr val="454545"/>
              </a:solidFill>
              <a:latin typeface="Roboto regular"/>
              <a:ea typeface="Roboto Cn" pitchFamily="2" charset="0"/>
            </a:endParaRPr>
          </a:p>
          <a:p>
            <a:r>
              <a:rPr lang="ru-RU" sz="1100" dirty="0" smtClean="0">
                <a:solidFill>
                  <a:srgbClr val="454545"/>
                </a:solidFill>
                <a:latin typeface="Roboto regular"/>
                <a:ea typeface="Roboto Cn" pitchFamily="2" charset="0"/>
              </a:rPr>
              <a:t>социального </a:t>
            </a:r>
            <a:r>
              <a:rPr lang="ru-RU" sz="1100" dirty="0">
                <a:solidFill>
                  <a:srgbClr val="454545"/>
                </a:solidFill>
                <a:latin typeface="Roboto regular"/>
                <a:ea typeface="Roboto Cn" pitchFamily="2" charset="0"/>
              </a:rPr>
              <a:t>обслуживания </a:t>
            </a:r>
          </a:p>
          <a:p>
            <a:r>
              <a:rPr lang="ru-RU" sz="1100" dirty="0">
                <a:solidFill>
                  <a:srgbClr val="454545"/>
                </a:solidFill>
                <a:latin typeface="Roboto regular"/>
                <a:ea typeface="Roboto Cn" pitchFamily="2" charset="0"/>
              </a:rPr>
              <a:t>повысили </a:t>
            </a:r>
            <a:r>
              <a:rPr lang="ru-RU" sz="1100" dirty="0" smtClean="0">
                <a:solidFill>
                  <a:srgbClr val="454545"/>
                </a:solidFill>
                <a:latin typeface="Roboto regular"/>
                <a:ea typeface="Roboto Cn" pitchFamily="2" charset="0"/>
              </a:rPr>
              <a:t>квалификацию</a:t>
            </a:r>
            <a:endParaRPr lang="ru-RU" sz="1100" dirty="0">
              <a:solidFill>
                <a:srgbClr val="454545"/>
              </a:solidFill>
              <a:latin typeface="Roboto regular"/>
              <a:ea typeface="Roboto Cn" pitchFamily="2" charset="0"/>
            </a:endParaRPr>
          </a:p>
        </p:txBody>
      </p:sp>
      <p:cxnSp>
        <p:nvCxnSpPr>
          <p:cNvPr id="101" name="Прямая соединительная линия 100"/>
          <p:cNvCxnSpPr/>
          <p:nvPr/>
        </p:nvCxnSpPr>
        <p:spPr>
          <a:xfrm>
            <a:off x="4713812" y="3931322"/>
            <a:ext cx="0" cy="784486"/>
          </a:xfrm>
          <a:prstGeom prst="line">
            <a:avLst/>
          </a:prstGeom>
          <a:ln>
            <a:solidFill>
              <a:srgbClr val="FEB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3463840" y="4123444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450 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3473122" y="4412314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421</a:t>
            </a:r>
          </a:p>
        </p:txBody>
      </p:sp>
      <p:sp>
        <p:nvSpPr>
          <p:cNvPr id="104" name="Rectangle 28"/>
          <p:cNvSpPr>
            <a:spLocks noChangeArrowheads="1"/>
          </p:cNvSpPr>
          <p:nvPr/>
        </p:nvSpPr>
        <p:spPr bwMode="auto">
          <a:xfrm>
            <a:off x="3942500" y="3930580"/>
            <a:ext cx="705599" cy="20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r>
              <a:rPr lang="ru-RU" sz="8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в 2019 году</a:t>
            </a:r>
            <a:endParaRPr lang="ru-RU" sz="800" dirty="0">
              <a:solidFill>
                <a:srgbClr val="545454"/>
              </a:solidFill>
              <a:latin typeface="Roboto regular"/>
              <a:ea typeface="Roboto Cn" pitchFamily="2" charset="0"/>
            </a:endParaRPr>
          </a:p>
        </p:txBody>
      </p:sp>
      <p:sp>
        <p:nvSpPr>
          <p:cNvPr id="105" name="Rectangle 28"/>
          <p:cNvSpPr>
            <a:spLocks noChangeArrowheads="1"/>
          </p:cNvSpPr>
          <p:nvPr/>
        </p:nvSpPr>
        <p:spPr bwMode="auto">
          <a:xfrm>
            <a:off x="3912337" y="4517653"/>
            <a:ext cx="734453" cy="20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r>
              <a:rPr lang="ru-RU" sz="8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 в 2021 году</a:t>
            </a:r>
            <a:endParaRPr lang="ru-RU" sz="800" dirty="0">
              <a:solidFill>
                <a:srgbClr val="545454"/>
              </a:solidFill>
              <a:latin typeface="Roboto regular"/>
              <a:ea typeface="Roboto Cn" pitchFamily="2" charset="0"/>
            </a:endParaRPr>
          </a:p>
        </p:txBody>
      </p:sp>
      <p:sp>
        <p:nvSpPr>
          <p:cNvPr id="108" name="Rectangle 28"/>
          <p:cNvSpPr>
            <a:spLocks noChangeArrowheads="1"/>
          </p:cNvSpPr>
          <p:nvPr/>
        </p:nvSpPr>
        <p:spPr bwMode="auto">
          <a:xfrm>
            <a:off x="3912337" y="4226850"/>
            <a:ext cx="734453" cy="20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7925" tIns="38963" rIns="77925" bIns="38963">
            <a:spAutoFit/>
          </a:bodyPr>
          <a:lstStyle/>
          <a:p>
            <a:r>
              <a:rPr lang="ru-RU" sz="8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 в 2020 году</a:t>
            </a:r>
            <a:endParaRPr lang="ru-RU" sz="800" dirty="0">
              <a:solidFill>
                <a:srgbClr val="545454"/>
              </a:solidFill>
              <a:latin typeface="Roboto regular"/>
              <a:ea typeface="Roboto Cn" pitchFamily="2" charset="0"/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>
            <a:off x="4514050" y="4190275"/>
            <a:ext cx="196730" cy="0"/>
          </a:xfrm>
          <a:prstGeom prst="line">
            <a:avLst/>
          </a:prstGeom>
          <a:ln>
            <a:solidFill>
              <a:srgbClr val="FEB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5760975" y="626109"/>
            <a:ext cx="0" cy="665529"/>
          </a:xfrm>
          <a:prstGeom prst="line">
            <a:avLst/>
          </a:prstGeom>
          <a:ln w="12700">
            <a:solidFill>
              <a:srgbClr val="43B86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>
            <a:off x="8967303" y="626109"/>
            <a:ext cx="0" cy="665529"/>
          </a:xfrm>
          <a:prstGeom prst="line">
            <a:avLst/>
          </a:prstGeom>
          <a:ln w="12700">
            <a:solidFill>
              <a:srgbClr val="43B869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H="1">
            <a:off x="5760975" y="1298953"/>
            <a:ext cx="3206328" cy="0"/>
          </a:xfrm>
          <a:prstGeom prst="line">
            <a:avLst/>
          </a:prstGeom>
          <a:ln w="12700">
            <a:solidFill>
              <a:srgbClr val="43B869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Shape 61"/>
          <p:cNvSpPr txBox="1">
            <a:spLocks/>
          </p:cNvSpPr>
          <p:nvPr/>
        </p:nvSpPr>
        <p:spPr bwMode="auto">
          <a:xfrm>
            <a:off x="764959" y="142875"/>
            <a:ext cx="8159749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12" tIns="77912" rIns="77912" bIns="77912"/>
          <a:lstStyle/>
          <a:p>
            <a:pPr>
              <a:spcAft>
                <a:spcPts val="600"/>
              </a:spcAft>
            </a:pPr>
            <a:r>
              <a:rPr lang="ru-RU" dirty="0" smtClean="0">
                <a:solidFill>
                  <a:srgbClr val="454545"/>
                </a:solidFill>
                <a:latin typeface="Roboto medium"/>
              </a:rPr>
              <a:t>Реализация системы долговременного ухода</a:t>
            </a:r>
            <a:endParaRPr lang="ru-RU" dirty="0">
              <a:solidFill>
                <a:srgbClr val="454545"/>
              </a:solidFill>
              <a:latin typeface="Roboto medium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1982" y="1602426"/>
            <a:ext cx="687293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solidFill>
                  <a:srgbClr val="545454"/>
                </a:solidFill>
                <a:latin typeface="Roboto regular"/>
                <a:ea typeface="Roboto Cn" pitchFamily="2" charset="0"/>
              </a:rPr>
              <a:t>более </a:t>
            </a:r>
            <a:endParaRPr lang="ru-RU" sz="1100" dirty="0" smtClean="0">
              <a:solidFill>
                <a:srgbClr val="545454"/>
              </a:solidFill>
              <a:latin typeface="Roboto regular"/>
              <a:ea typeface="Roboto Cn" pitchFamily="2" charset="0"/>
            </a:endParaRPr>
          </a:p>
          <a:p>
            <a:pPr>
              <a:lnSpc>
                <a:spcPct val="90000"/>
              </a:lnSpc>
            </a:pPr>
            <a:r>
              <a:rPr lang="ru-RU" sz="1100" dirty="0" smtClean="0">
                <a:solidFill>
                  <a:srgbClr val="545454"/>
                </a:solidFill>
                <a:latin typeface="Roboto regular"/>
                <a:ea typeface="Roboto Cn" pitchFamily="2" charset="0"/>
              </a:rPr>
              <a:t>чем по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44289" y="1610555"/>
            <a:ext cx="620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43B869"/>
                </a:solidFill>
                <a:latin typeface="Roboto medium"/>
                <a:cs typeface="Liberation Mono" pitchFamily="49" charset="0"/>
              </a:rPr>
              <a:t>11,5</a:t>
            </a:r>
          </a:p>
        </p:txBody>
      </p:sp>
    </p:spTree>
    <p:extLst>
      <p:ext uri="{BB962C8B-B14F-4D97-AF65-F5344CB8AC3E}">
        <p14:creationId xmlns:p14="http://schemas.microsoft.com/office/powerpoint/2010/main" val="46746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Прямая соединительная линия 67"/>
          <p:cNvCxnSpPr/>
          <p:nvPr/>
        </p:nvCxnSpPr>
        <p:spPr>
          <a:xfrm>
            <a:off x="507928" y="615140"/>
            <a:ext cx="8460000" cy="0"/>
          </a:xfrm>
          <a:prstGeom prst="line">
            <a:avLst/>
          </a:prstGeom>
          <a:ln w="12700">
            <a:solidFill>
              <a:srgbClr val="43B86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88229" y="-4281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1312706" y="3310110"/>
            <a:ext cx="6542244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solidFill>
                  <a:srgbClr val="43B869"/>
                </a:solidFill>
                <a:latin typeface="Roboto medium"/>
              </a:rPr>
              <a:t>481</a:t>
            </a:r>
            <a:r>
              <a:rPr lang="ru-RU" sz="1400" dirty="0">
                <a:solidFill>
                  <a:srgbClr val="454545"/>
                </a:solidFill>
                <a:latin typeface="Roboto regular"/>
              </a:rPr>
              <a:t> </a:t>
            </a:r>
            <a:r>
              <a:rPr lang="ru-RU" sz="1400" dirty="0">
                <a:solidFill>
                  <a:srgbClr val="545454"/>
                </a:solidFill>
                <a:latin typeface="Roboto regular"/>
              </a:rPr>
              <a:t>приоритетный объект </a:t>
            </a: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адаптирован </a:t>
            </a:r>
          </a:p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под </a:t>
            </a:r>
            <a:r>
              <a:rPr lang="ru-RU" sz="1400" dirty="0">
                <a:solidFill>
                  <a:srgbClr val="545454"/>
                </a:solidFill>
                <a:latin typeface="Roboto regular"/>
              </a:rPr>
              <a:t>нужды инвалидов и других маломобильных групп </a:t>
            </a: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населения</a:t>
            </a:r>
            <a:r>
              <a:rPr lang="ru-RU" sz="1400" dirty="0">
                <a:solidFill>
                  <a:srgbClr val="545454"/>
                </a:solidFill>
                <a:latin typeface="Roboto regular"/>
              </a:rPr>
              <a:t> </a:t>
            </a:r>
            <a:endParaRPr lang="ru-RU" sz="1400" dirty="0" smtClean="0">
              <a:solidFill>
                <a:srgbClr val="545454"/>
              </a:solidFill>
              <a:latin typeface="Roboto regular"/>
            </a:endParaRPr>
          </a:p>
          <a:p>
            <a:pPr>
              <a:lnSpc>
                <a:spcPct val="90000"/>
              </a:lnSpc>
            </a:pPr>
            <a:r>
              <a:rPr lang="ru-RU" sz="1000" dirty="0" smtClean="0">
                <a:solidFill>
                  <a:srgbClr val="545454"/>
                </a:solidFill>
                <a:latin typeface="Roboto regular"/>
              </a:rPr>
              <a:t>в сферах образования, здравоохранения, занятости, многофункциональных центров </a:t>
            </a:r>
          </a:p>
          <a:p>
            <a:pPr>
              <a:lnSpc>
                <a:spcPct val="90000"/>
              </a:lnSpc>
            </a:pPr>
            <a:r>
              <a:rPr lang="ru-RU" sz="1000" dirty="0">
                <a:solidFill>
                  <a:srgbClr val="545454"/>
                </a:solidFill>
                <a:latin typeface="Roboto regular"/>
              </a:rPr>
              <a:t>п</a:t>
            </a:r>
            <a:r>
              <a:rPr lang="ru-RU" sz="1000" dirty="0" smtClean="0">
                <a:solidFill>
                  <a:srgbClr val="545454"/>
                </a:solidFill>
                <a:latin typeface="Roboto regular"/>
              </a:rPr>
              <a:t>редоставления государственных</a:t>
            </a:r>
            <a:r>
              <a:rPr lang="en-US" sz="1000" dirty="0" smtClean="0">
                <a:solidFill>
                  <a:srgbClr val="545454"/>
                </a:solidFill>
                <a:latin typeface="Roboto regular"/>
              </a:rPr>
              <a:t> </a:t>
            </a:r>
            <a:r>
              <a:rPr lang="ru-RU" sz="1000" dirty="0" smtClean="0">
                <a:solidFill>
                  <a:srgbClr val="545454"/>
                </a:solidFill>
                <a:latin typeface="Roboto regular"/>
              </a:rPr>
              <a:t>и муниципальных услуг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1330377" y="1566319"/>
            <a:ext cx="4176464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43B869"/>
                </a:solidFill>
                <a:latin typeface="Roboto medium"/>
              </a:rPr>
              <a:t>193</a:t>
            </a:r>
            <a:r>
              <a:rPr lang="ru-RU" sz="1400" dirty="0" smtClean="0">
                <a:solidFill>
                  <a:srgbClr val="454545"/>
                </a:solidFill>
                <a:latin typeface="Roboto regular"/>
              </a:rPr>
              <a:t> </a:t>
            </a: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объекта социальной инфраструктуры</a:t>
            </a:r>
          </a:p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размещены на «Карте доступности объектов»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1314343" y="2129762"/>
            <a:ext cx="4572000" cy="5632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анкетированы</a:t>
            </a:r>
            <a:r>
              <a:rPr lang="ru-RU" sz="1400" dirty="0" smtClean="0">
                <a:solidFill>
                  <a:srgbClr val="454545"/>
                </a:solidFill>
                <a:latin typeface="Roboto regular"/>
              </a:rPr>
              <a:t> </a:t>
            </a:r>
            <a:r>
              <a:rPr lang="ru-RU" sz="2000" b="1" dirty="0" smtClean="0">
                <a:solidFill>
                  <a:srgbClr val="43B869"/>
                </a:solidFill>
                <a:latin typeface="Roboto medium"/>
              </a:rPr>
              <a:t>196</a:t>
            </a:r>
            <a:r>
              <a:rPr lang="ru-RU" sz="1400" dirty="0" smtClean="0">
                <a:solidFill>
                  <a:srgbClr val="454545"/>
                </a:solidFill>
                <a:latin typeface="Roboto regular"/>
              </a:rPr>
              <a:t> </a:t>
            </a: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приоритетных объектов социальной инфраструктуры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1306525" y="2673602"/>
            <a:ext cx="4572000" cy="5632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паспортизированы </a:t>
            </a:r>
            <a:r>
              <a:rPr lang="ru-RU" sz="2000" b="1" dirty="0">
                <a:solidFill>
                  <a:srgbClr val="43B869"/>
                </a:solidFill>
                <a:latin typeface="Roboto medium"/>
              </a:rPr>
              <a:t>88</a:t>
            </a:r>
            <a:r>
              <a:rPr lang="ru-RU" sz="1400" dirty="0" smtClean="0">
                <a:solidFill>
                  <a:srgbClr val="454545"/>
                </a:solidFill>
                <a:latin typeface="Roboto regular"/>
              </a:rPr>
              <a:t> </a:t>
            </a: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приоритетных объектов социальной инфраструктуры</a:t>
            </a:r>
          </a:p>
        </p:txBody>
      </p:sp>
      <p:sp>
        <p:nvSpPr>
          <p:cNvPr id="16" name="Shape 61"/>
          <p:cNvSpPr txBox="1">
            <a:spLocks/>
          </p:cNvSpPr>
          <p:nvPr/>
        </p:nvSpPr>
        <p:spPr bwMode="auto">
          <a:xfrm>
            <a:off x="753739" y="47178"/>
            <a:ext cx="7909586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12" tIns="77912" rIns="77912" bIns="77912"/>
          <a:lstStyle/>
          <a:p>
            <a:pPr>
              <a:lnSpc>
                <a:spcPct val="85000"/>
              </a:lnSpc>
            </a:pPr>
            <a:r>
              <a:rPr lang="ru-RU" dirty="0" smtClean="0">
                <a:solidFill>
                  <a:srgbClr val="454545"/>
                </a:solidFill>
                <a:latin typeface="Roboto medium"/>
                <a:ea typeface="Roboto Cn" pitchFamily="2" charset="0"/>
              </a:rPr>
              <a:t>Подпрограмма «Доступная среда: реабилитация и создание условий </a:t>
            </a:r>
          </a:p>
          <a:p>
            <a:pPr>
              <a:lnSpc>
                <a:spcPct val="85000"/>
              </a:lnSpc>
            </a:pPr>
            <a:r>
              <a:rPr lang="ru-RU" dirty="0" smtClean="0">
                <a:solidFill>
                  <a:srgbClr val="454545"/>
                </a:solidFill>
                <a:latin typeface="Roboto medium"/>
                <a:ea typeface="Roboto Cn" pitchFamily="2" charset="0"/>
              </a:rPr>
              <a:t>для </a:t>
            </a:r>
            <a:r>
              <a:rPr lang="ru-RU" dirty="0" smtClean="0">
                <a:solidFill>
                  <a:srgbClr val="57585B"/>
                </a:solidFill>
                <a:latin typeface="Roboto medium"/>
                <a:ea typeface="Roboto Cn" pitchFamily="2" charset="0"/>
              </a:rPr>
              <a:t>социальной</a:t>
            </a:r>
            <a:r>
              <a:rPr lang="ru-RU" dirty="0" smtClean="0">
                <a:solidFill>
                  <a:srgbClr val="454545"/>
                </a:solidFill>
                <a:latin typeface="Roboto medium"/>
                <a:ea typeface="Roboto Cn" pitchFamily="2" charset="0"/>
              </a:rPr>
              <a:t> интеграции инвалидов»</a:t>
            </a:r>
            <a:endParaRPr lang="ru-RU" dirty="0">
              <a:solidFill>
                <a:srgbClr val="454545"/>
              </a:solidFill>
              <a:latin typeface="Roboto medium"/>
              <a:ea typeface="Roboto Cn" pitchFamily="2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5949548" y="1867308"/>
            <a:ext cx="298782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solidFill>
                  <a:srgbClr val="43B869"/>
                </a:solidFill>
                <a:latin typeface="Roboto medium"/>
              </a:rPr>
              <a:t>72,1% </a:t>
            </a: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доступных </a:t>
            </a:r>
          </a:p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545454"/>
                </a:solidFill>
                <a:latin typeface="Roboto regular"/>
              </a:rPr>
              <a:t>для инвалидов и других маломобильных групп населения приоритетных объектов социальной, транспортной, инженерной инфраструктуры</a:t>
            </a:r>
          </a:p>
        </p:txBody>
      </p:sp>
      <p:grpSp>
        <p:nvGrpSpPr>
          <p:cNvPr id="36" name="Группа 35"/>
          <p:cNvGrpSpPr/>
          <p:nvPr/>
        </p:nvGrpSpPr>
        <p:grpSpPr>
          <a:xfrm>
            <a:off x="-628647" y="504387"/>
            <a:ext cx="1366027" cy="4628222"/>
            <a:chOff x="-496978" y="465745"/>
            <a:chExt cx="1366027" cy="46282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Скругленный прямоугольник 36"/>
            <p:cNvSpPr>
              <a:spLocks/>
            </p:cNvSpPr>
            <p:nvPr/>
          </p:nvSpPr>
          <p:spPr>
            <a:xfrm rot="18900000">
              <a:off x="-380250" y="1132882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кругленный прямоугольник 37"/>
            <p:cNvSpPr>
              <a:spLocks/>
            </p:cNvSpPr>
            <p:nvPr/>
          </p:nvSpPr>
          <p:spPr>
            <a:xfrm rot="18900000">
              <a:off x="113049" y="181087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Скругленный прямоугольник 38"/>
            <p:cNvSpPr>
              <a:spLocks/>
            </p:cNvSpPr>
            <p:nvPr/>
          </p:nvSpPr>
          <p:spPr>
            <a:xfrm rot="18900000">
              <a:off x="-496978" y="3772782"/>
              <a:ext cx="1103058" cy="1321185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кругленный прямоугольник 39"/>
            <p:cNvSpPr>
              <a:spLocks/>
            </p:cNvSpPr>
            <p:nvPr/>
          </p:nvSpPr>
          <p:spPr>
            <a:xfrm rot="18900000">
              <a:off x="-374489" y="2505489"/>
              <a:ext cx="756000" cy="756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1" name="Группа 40"/>
            <p:cNvGrpSpPr/>
            <p:nvPr/>
          </p:nvGrpSpPr>
          <p:grpSpPr>
            <a:xfrm>
              <a:off x="107642" y="465745"/>
              <a:ext cx="756000" cy="756000"/>
              <a:chOff x="163999" y="558819"/>
              <a:chExt cx="720000" cy="720000"/>
            </a:xfrm>
          </p:grpSpPr>
          <p:sp>
            <p:nvSpPr>
              <p:cNvPr id="42" name="Скругленный прямоугольник 41"/>
              <p:cNvSpPr>
                <a:spLocks/>
              </p:cNvSpPr>
              <p:nvPr/>
            </p:nvSpPr>
            <p:spPr>
              <a:xfrm rot="18900000">
                <a:off x="163999" y="558819"/>
                <a:ext cx="720000" cy="720000"/>
              </a:xfrm>
              <a:prstGeom prst="roundRect">
                <a:avLst>
                  <a:gd name="adj" fmla="val 18795"/>
                </a:avLst>
              </a:prstGeom>
              <a:solidFill>
                <a:srgbClr val="43B86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43" name="Picture 5" descr="O:\=программа=\==Для обмена==\=презы и доклады=\2021-11-27 форум от ВятГУ\для презы\UPsoXSYEQi0 — копия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226" t="19976" r="30891" b="42690"/>
              <a:stretch/>
            </p:blipFill>
            <p:spPr bwMode="auto">
              <a:xfrm>
                <a:off x="347418" y="703695"/>
                <a:ext cx="378510" cy="3831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6" name="Группа 45"/>
          <p:cNvGrpSpPr/>
          <p:nvPr/>
        </p:nvGrpSpPr>
        <p:grpSpPr>
          <a:xfrm rot="5400000">
            <a:off x="8527295" y="-150453"/>
            <a:ext cx="374112" cy="560558"/>
            <a:chOff x="158591" y="151433"/>
            <a:chExt cx="275135" cy="400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7" name="Скругленный прямоугольник 46"/>
            <p:cNvSpPr>
              <a:spLocks/>
            </p:cNvSpPr>
            <p:nvPr/>
          </p:nvSpPr>
          <p:spPr>
            <a:xfrm rot="18900000">
              <a:off x="289726" y="277259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FEBD5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Скругленный прямоугольник 47"/>
            <p:cNvSpPr>
              <a:spLocks/>
            </p:cNvSpPr>
            <p:nvPr/>
          </p:nvSpPr>
          <p:spPr>
            <a:xfrm rot="18900000">
              <a:off x="158591" y="15143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57CAF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Скругленный прямоугольник 48"/>
            <p:cNvSpPr>
              <a:spLocks/>
            </p:cNvSpPr>
            <p:nvPr/>
          </p:nvSpPr>
          <p:spPr>
            <a:xfrm rot="18900000">
              <a:off x="158591" y="408393"/>
              <a:ext cx="144000" cy="144000"/>
            </a:xfrm>
            <a:prstGeom prst="roundRect">
              <a:avLst>
                <a:gd name="adj" fmla="val 18795"/>
              </a:avLst>
            </a:prstGeom>
            <a:solidFill>
              <a:srgbClr val="43B8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Google Shape;1171;p13"/>
          <p:cNvGrpSpPr/>
          <p:nvPr/>
        </p:nvGrpSpPr>
        <p:grpSpPr>
          <a:xfrm>
            <a:off x="939261" y="2272442"/>
            <a:ext cx="318994" cy="339040"/>
            <a:chOff x="1923675" y="1633650"/>
            <a:chExt cx="436000" cy="435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1" name="Google Shape;1172;p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22225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173;p13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22225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1174;p13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22225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1175;p13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22225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1176;p13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22225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1177;p13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22225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1143;p13"/>
          <p:cNvGrpSpPr/>
          <p:nvPr/>
        </p:nvGrpSpPr>
        <p:grpSpPr>
          <a:xfrm>
            <a:off x="939262" y="2817612"/>
            <a:ext cx="295671" cy="347484"/>
            <a:chOff x="596350" y="929175"/>
            <a:chExt cx="407950" cy="4974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8" name="Google Shape;1144;p13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1145;p1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1146;p13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1147;p13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1148;p13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1149;p13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1150;p13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" name="Google Shape;1136;p13"/>
          <p:cNvSpPr/>
          <p:nvPr/>
        </p:nvSpPr>
        <p:spPr>
          <a:xfrm>
            <a:off x="959908" y="3362943"/>
            <a:ext cx="258944" cy="342608"/>
          </a:xfrm>
          <a:custGeom>
            <a:avLst/>
            <a:gdLst/>
            <a:ahLst/>
            <a:cxnLst/>
            <a:rect l="l" t="t" r="r" b="b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31750" cap="rnd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959908" y="3731912"/>
            <a:ext cx="258944" cy="0"/>
          </a:xfrm>
          <a:prstGeom prst="line">
            <a:avLst/>
          </a:prstGeom>
          <a:ln w="381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3" descr="C:\Users\Natalia\Desktop\Для визуализаций\иконки\ММГН\Simpleicons_Places_map-with-placeholder.svg.png"/>
          <p:cNvPicPr>
            <a:picLocks noChangeAspect="1" noChangeArrowheads="1"/>
          </p:cNvPicPr>
          <p:nvPr/>
        </p:nvPicPr>
        <p:blipFill>
          <a:blip r:embed="rId4" cstate="print">
            <a:grayscl/>
            <a:lum bright="40000"/>
          </a:blip>
          <a:srcRect/>
          <a:stretch>
            <a:fillRect/>
          </a:stretch>
        </p:blipFill>
        <p:spPr bwMode="auto">
          <a:xfrm>
            <a:off x="914117" y="1578016"/>
            <a:ext cx="409212" cy="5456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9" name="Google Shape;1246;p13"/>
          <p:cNvGrpSpPr/>
          <p:nvPr/>
        </p:nvGrpSpPr>
        <p:grpSpPr>
          <a:xfrm>
            <a:off x="5557188" y="1969489"/>
            <a:ext cx="396000" cy="396000"/>
            <a:chOff x="3292425" y="3664250"/>
            <a:chExt cx="397025" cy="3915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0" name="Google Shape;1247;p13"/>
            <p:cNvSpPr/>
            <p:nvPr/>
          </p:nvSpPr>
          <p:spPr>
            <a:xfrm>
              <a:off x="3292425" y="3680675"/>
              <a:ext cx="375100" cy="375100"/>
            </a:xfrm>
            <a:custGeom>
              <a:avLst/>
              <a:gdLst/>
              <a:ahLst/>
              <a:cxnLst/>
              <a:rect l="l" t="t" r="r" b="b"/>
              <a:pathLst>
                <a:path w="15004" h="15004" fill="none" extrusionOk="0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1248;p13"/>
            <p:cNvSpPr/>
            <p:nvPr/>
          </p:nvSpPr>
          <p:spPr>
            <a:xfrm>
              <a:off x="3504325" y="3664250"/>
              <a:ext cx="131525" cy="153450"/>
            </a:xfrm>
            <a:custGeom>
              <a:avLst/>
              <a:gdLst/>
              <a:ahLst/>
              <a:cxnLst/>
              <a:rect l="l" t="t" r="r" b="b"/>
              <a:pathLst>
                <a:path w="5261" h="613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1249;p13"/>
            <p:cNvSpPr/>
            <p:nvPr/>
          </p:nvSpPr>
          <p:spPr>
            <a:xfrm>
              <a:off x="3501875" y="3749500"/>
              <a:ext cx="187575" cy="96825"/>
            </a:xfrm>
            <a:custGeom>
              <a:avLst/>
              <a:gdLst/>
              <a:ahLst/>
              <a:cxnLst/>
              <a:rect l="l" t="t" r="r" b="b"/>
              <a:pathLst>
                <a:path w="7503" h="3873" fill="none" extrusionOk="0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" name="Прямоугольник 77"/>
          <p:cNvSpPr/>
          <p:nvPr/>
        </p:nvSpPr>
        <p:spPr>
          <a:xfrm>
            <a:off x="3037613" y="733731"/>
            <a:ext cx="5876010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повышение уровня доступности приоритетных объектов и услуг </a:t>
            </a:r>
          </a:p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в приоритетных сферах жизнедеятельности инвалидов </a:t>
            </a:r>
          </a:p>
          <a:p>
            <a:pPr>
              <a:lnSpc>
                <a:spcPct val="90000"/>
              </a:lnSpc>
            </a:pPr>
            <a:r>
              <a:rPr lang="ru-RU" sz="1400" dirty="0" smtClean="0">
                <a:solidFill>
                  <a:srgbClr val="454545"/>
                </a:solidFill>
                <a:latin typeface="Roboto regular"/>
                <a:cs typeface="Arial" pitchFamily="34" charset="0"/>
              </a:rPr>
              <a:t>и других маломобильных групп населения в Кировской области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27282" y="901899"/>
            <a:ext cx="22891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595959"/>
              </a:buClr>
              <a:buSzPts val="2800"/>
            </a:pPr>
            <a:r>
              <a:rPr lang="ru-RU" sz="1400" dirty="0">
                <a:solidFill>
                  <a:srgbClr val="454545"/>
                </a:solidFill>
                <a:latin typeface="Roboto regular"/>
              </a:rPr>
              <a:t>ц</a:t>
            </a:r>
            <a:r>
              <a:rPr lang="ru-RU" sz="1400" dirty="0" smtClean="0">
                <a:solidFill>
                  <a:srgbClr val="454545"/>
                </a:solidFill>
                <a:latin typeface="Roboto regular"/>
              </a:rPr>
              <a:t>ель подпрограммы:</a:t>
            </a:r>
            <a:endParaRPr lang="ru-RU" sz="1400" dirty="0">
              <a:solidFill>
                <a:srgbClr val="454545"/>
              </a:solidFill>
              <a:latin typeface="Roboto regular"/>
            </a:endParaRP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8617404" y="4644694"/>
            <a:ext cx="360040" cy="297554"/>
          </a:xfrm>
          <a:prstGeom prst="roundRect">
            <a:avLst/>
          </a:prstGeom>
          <a:solidFill>
            <a:srgbClr val="57CAF7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Номер слайда 1"/>
          <p:cNvSpPr txBox="1">
            <a:spLocks/>
          </p:cNvSpPr>
          <p:nvPr/>
        </p:nvSpPr>
        <p:spPr>
          <a:xfrm>
            <a:off x="8581271" y="4644721"/>
            <a:ext cx="432304" cy="297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3AEE36D8-8171-49FA-88C1-323FE9191634}" type="slidenum">
              <a:rPr lang="ru-RU" sz="1600" b="1" smtClean="0">
                <a:solidFill>
                  <a:schemeClr val="bg1"/>
                </a:solidFill>
                <a:latin typeface="Roboto medium"/>
              </a:rPr>
              <a:pPr algn="ctr">
                <a:defRPr/>
              </a:pPr>
              <a:t>8</a:t>
            </a:fld>
            <a:endParaRPr lang="ru-RU" sz="1600" b="1" dirty="0">
              <a:solidFill>
                <a:schemeClr val="bg1"/>
              </a:solidFill>
              <a:latin typeface="Roboto medium"/>
            </a:endParaRPr>
          </a:p>
        </p:txBody>
      </p:sp>
      <p:sp>
        <p:nvSpPr>
          <p:cNvPr id="102" name="Shape 66"/>
          <p:cNvSpPr>
            <a:spLocks noChangeArrowheads="1"/>
          </p:cNvSpPr>
          <p:nvPr/>
        </p:nvSpPr>
        <p:spPr bwMode="auto">
          <a:xfrm>
            <a:off x="947409" y="4301849"/>
            <a:ext cx="3736943" cy="632681"/>
          </a:xfrm>
          <a:prstGeom prst="rect">
            <a:avLst/>
          </a:prstGeom>
          <a:solidFill>
            <a:srgbClr val="F3FCFF">
              <a:alpha val="87451"/>
            </a:srgb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15" tIns="91415" rIns="91415" bIns="91415" anchor="ctr"/>
          <a:lstStyle/>
          <a:p>
            <a:pPr>
              <a:lnSpc>
                <a:spcPct val="90000"/>
              </a:lnSpc>
            </a:pPr>
            <a:endParaRPr lang="ru-RU" sz="1400"/>
          </a:p>
        </p:txBody>
      </p:sp>
      <p:sp>
        <p:nvSpPr>
          <p:cNvPr id="103" name="Shape 66"/>
          <p:cNvSpPr>
            <a:spLocks noChangeArrowheads="1"/>
          </p:cNvSpPr>
          <p:nvPr/>
        </p:nvSpPr>
        <p:spPr bwMode="auto">
          <a:xfrm>
            <a:off x="4751561" y="4307616"/>
            <a:ext cx="3791421" cy="634866"/>
          </a:xfrm>
          <a:prstGeom prst="rect">
            <a:avLst/>
          </a:prstGeom>
          <a:solidFill>
            <a:srgbClr val="F3FCFF">
              <a:alpha val="88000"/>
            </a:srgb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15" tIns="91415" rIns="91415" bIns="91415" anchor="ctr"/>
          <a:lstStyle/>
          <a:p>
            <a:pPr>
              <a:lnSpc>
                <a:spcPct val="90000"/>
              </a:lnSpc>
            </a:pPr>
            <a:endParaRPr lang="ru-RU" sz="1400"/>
          </a:p>
        </p:txBody>
      </p:sp>
      <p:sp>
        <p:nvSpPr>
          <p:cNvPr id="104" name="Rectangle 28"/>
          <p:cNvSpPr>
            <a:spLocks noChangeArrowheads="1"/>
          </p:cNvSpPr>
          <p:nvPr/>
        </p:nvSpPr>
        <p:spPr bwMode="auto">
          <a:xfrm>
            <a:off x="5178468" y="4346035"/>
            <a:ext cx="3488074" cy="542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solidFill>
                  <a:srgbClr val="43B869"/>
                </a:solidFill>
                <a:latin typeface="Roboto medium"/>
              </a:rPr>
              <a:t>182</a:t>
            </a:r>
            <a:r>
              <a:rPr lang="ru-RU" sz="1400" dirty="0" smtClean="0">
                <a:solidFill>
                  <a:srgbClr val="686868"/>
                </a:solidFill>
                <a:latin typeface="Roboto medium"/>
                <a:cs typeface="Liberation Mono" pitchFamily="49" charset="0"/>
              </a:rPr>
              <a:t> </a:t>
            </a:r>
            <a:r>
              <a:rPr lang="ru-RU" sz="1350" dirty="0" smtClean="0">
                <a:solidFill>
                  <a:srgbClr val="545454"/>
                </a:solidFill>
                <a:latin typeface="Roboto medium"/>
                <a:ea typeface="Roboto Cn" pitchFamily="2" charset="0"/>
                <a:cs typeface="Arial" pitchFamily="34" charset="0"/>
              </a:rPr>
              <a:t>консультации для родителей </a:t>
            </a:r>
          </a:p>
          <a:p>
            <a:pPr>
              <a:lnSpc>
                <a:spcPct val="90000"/>
              </a:lnSpc>
            </a:pPr>
            <a:r>
              <a:rPr lang="ru-RU" sz="1350" dirty="0" smtClean="0">
                <a:solidFill>
                  <a:srgbClr val="545454"/>
                </a:solidFill>
                <a:latin typeface="Roboto medium"/>
                <a:ea typeface="Roboto Cn" pitchFamily="2" charset="0"/>
                <a:cs typeface="Arial" pitchFamily="34" charset="0"/>
              </a:rPr>
              <a:t>детей-инвалидов по коррекции развития</a:t>
            </a:r>
            <a:endParaRPr lang="ru-RU" sz="1350" dirty="0">
              <a:solidFill>
                <a:srgbClr val="545454"/>
              </a:solidFill>
              <a:latin typeface="Roboto medium"/>
              <a:ea typeface="Roboto Cn" pitchFamily="2" charset="0"/>
              <a:cs typeface="Arial" pitchFamily="34" charset="0"/>
            </a:endParaRPr>
          </a:p>
        </p:txBody>
      </p:sp>
      <p:sp>
        <p:nvSpPr>
          <p:cNvPr id="105" name="Rectangle 28"/>
          <p:cNvSpPr>
            <a:spLocks noChangeArrowheads="1"/>
          </p:cNvSpPr>
          <p:nvPr/>
        </p:nvSpPr>
        <p:spPr bwMode="auto">
          <a:xfrm>
            <a:off x="1356522" y="4335567"/>
            <a:ext cx="3447516" cy="54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solidFill>
                  <a:srgbClr val="43B869"/>
                </a:solidFill>
                <a:latin typeface="Roboto medium"/>
              </a:rPr>
              <a:t>99</a:t>
            </a:r>
            <a:r>
              <a:rPr lang="ru-RU" sz="1400" dirty="0" smtClean="0">
                <a:solidFill>
                  <a:srgbClr val="686868"/>
                </a:solidFill>
                <a:latin typeface="Roboto medium"/>
                <a:cs typeface="Liberation Mono" pitchFamily="49" charset="0"/>
              </a:rPr>
              <a:t> </a:t>
            </a:r>
            <a:r>
              <a:rPr lang="ru-RU" sz="1400" dirty="0" smtClean="0">
                <a:solidFill>
                  <a:srgbClr val="545454"/>
                </a:solidFill>
                <a:latin typeface="Roboto medium"/>
                <a:ea typeface="Roboto Cn" pitchFamily="2" charset="0"/>
                <a:cs typeface="Arial" pitchFamily="34" charset="0"/>
              </a:rPr>
              <a:t>инвалидов трудоустроено в счет квот для приема на работу инвалидов</a:t>
            </a:r>
            <a:endParaRPr lang="ru-RU" sz="1400" dirty="0">
              <a:solidFill>
                <a:srgbClr val="545454"/>
              </a:solidFill>
              <a:latin typeface="Roboto medium"/>
              <a:ea typeface="Roboto Cn" pitchFamily="2" charset="0"/>
              <a:cs typeface="Arial" pitchFamily="34" charset="0"/>
            </a:endParaRPr>
          </a:p>
        </p:txBody>
      </p:sp>
      <p:pic>
        <p:nvPicPr>
          <p:cNvPr id="107" name="Picture 5" descr="C:\Users\Natalia\Desktop\Для визуализаций\иконки\ММГН\green-secure-remote-access-icon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23304" y="4373446"/>
            <a:ext cx="393459" cy="449530"/>
          </a:xfrm>
          <a:prstGeom prst="rect">
            <a:avLst/>
          </a:prstGeom>
          <a:noFill/>
        </p:spPr>
      </p:pic>
      <p:pic>
        <p:nvPicPr>
          <p:cNvPr id="108" name="Picture 2" descr="C:\Users\Natalia\Desktop\Для визуализаций\иконки\icon4.png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25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25961" y="4384843"/>
            <a:ext cx="393459" cy="442641"/>
          </a:xfrm>
          <a:prstGeom prst="rect">
            <a:avLst/>
          </a:prstGeom>
          <a:noFill/>
        </p:spPr>
      </p:pic>
      <p:cxnSp>
        <p:nvCxnSpPr>
          <p:cNvPr id="73" name="Прямая соединительная линия 72"/>
          <p:cNvCxnSpPr/>
          <p:nvPr/>
        </p:nvCxnSpPr>
        <p:spPr>
          <a:xfrm>
            <a:off x="942358" y="1508657"/>
            <a:ext cx="7841418" cy="0"/>
          </a:xfrm>
          <a:prstGeom prst="line">
            <a:avLst/>
          </a:prstGeom>
          <a:ln w="12700">
            <a:solidFill>
              <a:srgbClr val="7F7F7F"/>
            </a:solidFill>
            <a:prstDash val="sysDot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947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2096</TotalTime>
  <Words>849</Words>
  <Application>Microsoft Office PowerPoint</Application>
  <PresentationFormat>Произвольный</PresentationFormat>
  <Paragraphs>274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Государственная программа Кировской области «Социальная поддержка и социальное обслуживание граждан»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шаблон_презентации_красн</dc:title>
  <cp:lastModifiedBy>Чупина Анна Олеговна</cp:lastModifiedBy>
  <cp:revision>184</cp:revision>
  <cp:lastPrinted>2022-02-22T10:22:25Z</cp:lastPrinted>
  <dcterms:created xsi:type="dcterms:W3CDTF">2020-12-18T11:42:02Z</dcterms:created>
  <dcterms:modified xsi:type="dcterms:W3CDTF">2022-02-22T11:57:39Z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2020-05-10T00:00:00Z</vt:filetime>
  </property>
  <property fmtid="{D5CDD505-2E9C-101B-9397-08002B2CF9AE}" pid="3" name="Creator">
    <vt:lpwstr>Adobe Illustrator CS6 (Windows)</vt:lpwstr>
  </property>
  <property fmtid="{D5CDD505-2E9C-101B-9397-08002B2CF9AE}" pid="4" name="LastSaved">
    <vt:filetime>2020-12-18T00:00:00Z</vt:filetime>
  </property>
</Properties>
</file>